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71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588"/>
    <p:restoredTop sz="96559" autoAdjust="0"/>
  </p:normalViewPr>
  <p:slideViewPr>
    <p:cSldViewPr snapToGrid="0" snapToObjects="1">
      <p:cViewPr>
        <p:scale>
          <a:sx n="70" d="100"/>
          <a:sy n="70" d="100"/>
        </p:scale>
        <p:origin x="168" y="-37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5FA8F8-BBF0-164E-AD01-8AD660A1F390}" type="datetimeFigureOut">
              <a:rPr lang="en-US" smtClean="0"/>
              <a:t>12/16/19</a:t>
            </a:fld>
            <a:endParaRPr lang="en-US" dirty="0"/>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0D0A11-99C9-EB45-BB47-6A82BB928CB0}" type="slidenum">
              <a:rPr lang="en-US" smtClean="0"/>
              <a:t>‹#›</a:t>
            </a:fld>
            <a:endParaRPr lang="en-US" dirty="0"/>
          </a:p>
        </p:txBody>
      </p:sp>
    </p:spTree>
    <p:extLst>
      <p:ext uri="{BB962C8B-B14F-4D97-AF65-F5344CB8AC3E}">
        <p14:creationId xmlns:p14="http://schemas.microsoft.com/office/powerpoint/2010/main" val="2804972223"/>
      </p:ext>
    </p:extLst>
  </p:cSld>
  <p:clrMap bg1="lt1" tx1="dk1" bg2="lt2" tx2="dk2" accent1="accent1" accent2="accent2" accent3="accent3" accent4="accent4" accent5="accent5" accent6="accent6" hlink="hlink" folHlink="folHlink"/>
  <p:notesStyle>
    <a:lvl1pPr marL="0" algn="l" defTabSz="2982773" rtl="0" eaLnBrk="1" latinLnBrk="0" hangingPunct="1">
      <a:defRPr sz="3914" kern="1200">
        <a:solidFill>
          <a:schemeClr val="tx1"/>
        </a:solidFill>
        <a:latin typeface="+mn-lt"/>
        <a:ea typeface="+mn-ea"/>
        <a:cs typeface="+mn-cs"/>
      </a:defRPr>
    </a:lvl1pPr>
    <a:lvl2pPr marL="1491386" algn="l" defTabSz="2982773" rtl="0" eaLnBrk="1" latinLnBrk="0" hangingPunct="1">
      <a:defRPr sz="3914" kern="1200">
        <a:solidFill>
          <a:schemeClr val="tx1"/>
        </a:solidFill>
        <a:latin typeface="+mn-lt"/>
        <a:ea typeface="+mn-ea"/>
        <a:cs typeface="+mn-cs"/>
      </a:defRPr>
    </a:lvl2pPr>
    <a:lvl3pPr marL="2982773" algn="l" defTabSz="2982773" rtl="0" eaLnBrk="1" latinLnBrk="0" hangingPunct="1">
      <a:defRPr sz="3914" kern="1200">
        <a:solidFill>
          <a:schemeClr val="tx1"/>
        </a:solidFill>
        <a:latin typeface="+mn-lt"/>
        <a:ea typeface="+mn-ea"/>
        <a:cs typeface="+mn-cs"/>
      </a:defRPr>
    </a:lvl3pPr>
    <a:lvl4pPr marL="4474159" algn="l" defTabSz="2982773" rtl="0" eaLnBrk="1" latinLnBrk="0" hangingPunct="1">
      <a:defRPr sz="3914" kern="1200">
        <a:solidFill>
          <a:schemeClr val="tx1"/>
        </a:solidFill>
        <a:latin typeface="+mn-lt"/>
        <a:ea typeface="+mn-ea"/>
        <a:cs typeface="+mn-cs"/>
      </a:defRPr>
    </a:lvl4pPr>
    <a:lvl5pPr marL="5965546" algn="l" defTabSz="2982773" rtl="0" eaLnBrk="1" latinLnBrk="0" hangingPunct="1">
      <a:defRPr sz="3914" kern="1200">
        <a:solidFill>
          <a:schemeClr val="tx1"/>
        </a:solidFill>
        <a:latin typeface="+mn-lt"/>
        <a:ea typeface="+mn-ea"/>
        <a:cs typeface="+mn-cs"/>
      </a:defRPr>
    </a:lvl5pPr>
    <a:lvl6pPr marL="7456932" algn="l" defTabSz="2982773" rtl="0" eaLnBrk="1" latinLnBrk="0" hangingPunct="1">
      <a:defRPr sz="3914" kern="1200">
        <a:solidFill>
          <a:schemeClr val="tx1"/>
        </a:solidFill>
        <a:latin typeface="+mn-lt"/>
        <a:ea typeface="+mn-ea"/>
        <a:cs typeface="+mn-cs"/>
      </a:defRPr>
    </a:lvl6pPr>
    <a:lvl7pPr marL="8948318" algn="l" defTabSz="2982773" rtl="0" eaLnBrk="1" latinLnBrk="0" hangingPunct="1">
      <a:defRPr sz="3914" kern="1200">
        <a:solidFill>
          <a:schemeClr val="tx1"/>
        </a:solidFill>
        <a:latin typeface="+mn-lt"/>
        <a:ea typeface="+mn-ea"/>
        <a:cs typeface="+mn-cs"/>
      </a:defRPr>
    </a:lvl7pPr>
    <a:lvl8pPr marL="10439705" algn="l" defTabSz="2982773" rtl="0" eaLnBrk="1" latinLnBrk="0" hangingPunct="1">
      <a:defRPr sz="3914" kern="1200">
        <a:solidFill>
          <a:schemeClr val="tx1"/>
        </a:solidFill>
        <a:latin typeface="+mn-lt"/>
        <a:ea typeface="+mn-ea"/>
        <a:cs typeface="+mn-cs"/>
      </a:defRPr>
    </a:lvl8pPr>
    <a:lvl9pPr marL="11931091" algn="l" defTabSz="2982773" rtl="0" eaLnBrk="1" latinLnBrk="0" hangingPunct="1">
      <a:defRPr sz="391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0D0A11-99C9-EB45-BB47-6A82BB928CB0}" type="slidenum">
              <a:rPr lang="en-US" smtClean="0"/>
              <a:t>1</a:t>
            </a:fld>
            <a:endParaRPr lang="en-US" dirty="0"/>
          </a:p>
        </p:txBody>
      </p:sp>
    </p:spTree>
    <p:extLst>
      <p:ext uri="{BB962C8B-B14F-4D97-AF65-F5344CB8AC3E}">
        <p14:creationId xmlns:p14="http://schemas.microsoft.com/office/powerpoint/2010/main" val="1479761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GB"/>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A16AAEFA-EC11-FF41-8FAB-E2A696A3E2E8}" type="datetimeFigureOut">
              <a:rPr lang="en-US" smtClean="0"/>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AFC69C-D698-5A49-8199-8FEADF624DE4}" type="slidenum">
              <a:rPr lang="en-US" smtClean="0"/>
              <a:t>‹#›</a:t>
            </a:fld>
            <a:endParaRPr lang="en-US" dirty="0"/>
          </a:p>
        </p:txBody>
      </p:sp>
    </p:spTree>
    <p:extLst>
      <p:ext uri="{BB962C8B-B14F-4D97-AF65-F5344CB8AC3E}">
        <p14:creationId xmlns:p14="http://schemas.microsoft.com/office/powerpoint/2010/main" val="4248601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16AAEFA-EC11-FF41-8FAB-E2A696A3E2E8}" type="datetimeFigureOut">
              <a:rPr lang="en-US" smtClean="0"/>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AFC69C-D698-5A49-8199-8FEADF624DE4}" type="slidenum">
              <a:rPr lang="en-US" smtClean="0"/>
              <a:t>‹#›</a:t>
            </a:fld>
            <a:endParaRPr lang="en-US" dirty="0"/>
          </a:p>
        </p:txBody>
      </p:sp>
    </p:spTree>
    <p:extLst>
      <p:ext uri="{BB962C8B-B14F-4D97-AF65-F5344CB8AC3E}">
        <p14:creationId xmlns:p14="http://schemas.microsoft.com/office/powerpoint/2010/main" val="146927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16AAEFA-EC11-FF41-8FAB-E2A696A3E2E8}" type="datetimeFigureOut">
              <a:rPr lang="en-US" smtClean="0"/>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AFC69C-D698-5A49-8199-8FEADF624DE4}" type="slidenum">
              <a:rPr lang="en-US" smtClean="0"/>
              <a:t>‹#›</a:t>
            </a:fld>
            <a:endParaRPr lang="en-US" dirty="0"/>
          </a:p>
        </p:txBody>
      </p:sp>
    </p:spTree>
    <p:extLst>
      <p:ext uri="{BB962C8B-B14F-4D97-AF65-F5344CB8AC3E}">
        <p14:creationId xmlns:p14="http://schemas.microsoft.com/office/powerpoint/2010/main" val="3225168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16AAEFA-EC11-FF41-8FAB-E2A696A3E2E8}" type="datetimeFigureOut">
              <a:rPr lang="en-US" smtClean="0"/>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AFC69C-D698-5A49-8199-8FEADF624DE4}" type="slidenum">
              <a:rPr lang="en-US" smtClean="0"/>
              <a:t>‹#›</a:t>
            </a:fld>
            <a:endParaRPr lang="en-US" dirty="0"/>
          </a:p>
        </p:txBody>
      </p:sp>
    </p:spTree>
    <p:extLst>
      <p:ext uri="{BB962C8B-B14F-4D97-AF65-F5344CB8AC3E}">
        <p14:creationId xmlns:p14="http://schemas.microsoft.com/office/powerpoint/2010/main" val="96320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GB"/>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A16AAEFA-EC11-FF41-8FAB-E2A696A3E2E8}" type="datetimeFigureOut">
              <a:rPr lang="en-US" smtClean="0"/>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AFC69C-D698-5A49-8199-8FEADF624DE4}" type="slidenum">
              <a:rPr lang="en-US" smtClean="0"/>
              <a:t>‹#›</a:t>
            </a:fld>
            <a:endParaRPr lang="en-US" dirty="0"/>
          </a:p>
        </p:txBody>
      </p:sp>
    </p:spTree>
    <p:extLst>
      <p:ext uri="{BB962C8B-B14F-4D97-AF65-F5344CB8AC3E}">
        <p14:creationId xmlns:p14="http://schemas.microsoft.com/office/powerpoint/2010/main" val="34620259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A16AAEFA-EC11-FF41-8FAB-E2A696A3E2E8}" type="datetimeFigureOut">
              <a:rPr lang="en-US" smtClean="0"/>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AFC69C-D698-5A49-8199-8FEADF624DE4}" type="slidenum">
              <a:rPr lang="en-US" smtClean="0"/>
              <a:t>‹#›</a:t>
            </a:fld>
            <a:endParaRPr lang="en-US" dirty="0"/>
          </a:p>
        </p:txBody>
      </p:sp>
    </p:spTree>
    <p:extLst>
      <p:ext uri="{BB962C8B-B14F-4D97-AF65-F5344CB8AC3E}">
        <p14:creationId xmlns:p14="http://schemas.microsoft.com/office/powerpoint/2010/main" val="1616490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GB"/>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GB"/>
              <a:t>Click to 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GB"/>
              <a:t>Click to 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A16AAEFA-EC11-FF41-8FAB-E2A696A3E2E8}" type="datetimeFigureOut">
              <a:rPr lang="en-US" smtClean="0"/>
              <a:t>12/16/19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EAFC69C-D698-5A49-8199-8FEADF624DE4}" type="slidenum">
              <a:rPr lang="en-US" smtClean="0"/>
              <a:t>‹#›</a:t>
            </a:fld>
            <a:endParaRPr lang="en-US" dirty="0"/>
          </a:p>
        </p:txBody>
      </p:sp>
    </p:spTree>
    <p:extLst>
      <p:ext uri="{BB962C8B-B14F-4D97-AF65-F5344CB8AC3E}">
        <p14:creationId xmlns:p14="http://schemas.microsoft.com/office/powerpoint/2010/main" val="31347448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A16AAEFA-EC11-FF41-8FAB-E2A696A3E2E8}" type="datetimeFigureOut">
              <a:rPr lang="en-US" smtClean="0"/>
              <a:t>12/16/19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EAFC69C-D698-5A49-8199-8FEADF624DE4}" type="slidenum">
              <a:rPr lang="en-US" smtClean="0"/>
              <a:t>‹#›</a:t>
            </a:fld>
            <a:endParaRPr lang="en-US" dirty="0"/>
          </a:p>
        </p:txBody>
      </p:sp>
    </p:spTree>
    <p:extLst>
      <p:ext uri="{BB962C8B-B14F-4D97-AF65-F5344CB8AC3E}">
        <p14:creationId xmlns:p14="http://schemas.microsoft.com/office/powerpoint/2010/main" val="1756390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16AAEFA-EC11-FF41-8FAB-E2A696A3E2E8}" type="datetimeFigureOut">
              <a:rPr lang="en-US" smtClean="0"/>
              <a:t>12/16/19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EAFC69C-D698-5A49-8199-8FEADF624DE4}" type="slidenum">
              <a:rPr lang="en-US" smtClean="0"/>
              <a:t>‹#›</a:t>
            </a:fld>
            <a:endParaRPr lang="en-US" dirty="0"/>
          </a:p>
        </p:txBody>
      </p:sp>
    </p:spTree>
    <p:extLst>
      <p:ext uri="{BB962C8B-B14F-4D97-AF65-F5344CB8AC3E}">
        <p14:creationId xmlns:p14="http://schemas.microsoft.com/office/powerpoint/2010/main" val="758527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GB"/>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GB"/>
              <a:t>Click to edit Master text styles</a:t>
            </a:r>
          </a:p>
        </p:txBody>
      </p:sp>
      <p:sp>
        <p:nvSpPr>
          <p:cNvPr id="5" name="Date Placeholder 4"/>
          <p:cNvSpPr>
            <a:spLocks noGrp="1"/>
          </p:cNvSpPr>
          <p:nvPr>
            <p:ph type="dt" sz="half" idx="10"/>
          </p:nvPr>
        </p:nvSpPr>
        <p:spPr/>
        <p:txBody>
          <a:bodyPr/>
          <a:lstStyle/>
          <a:p>
            <a:fld id="{A16AAEFA-EC11-FF41-8FAB-E2A696A3E2E8}" type="datetimeFigureOut">
              <a:rPr lang="en-US" smtClean="0"/>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AFC69C-D698-5A49-8199-8FEADF624DE4}" type="slidenum">
              <a:rPr lang="en-US" smtClean="0"/>
              <a:t>‹#›</a:t>
            </a:fld>
            <a:endParaRPr lang="en-US" dirty="0"/>
          </a:p>
        </p:txBody>
      </p:sp>
    </p:spTree>
    <p:extLst>
      <p:ext uri="{BB962C8B-B14F-4D97-AF65-F5344CB8AC3E}">
        <p14:creationId xmlns:p14="http://schemas.microsoft.com/office/powerpoint/2010/main" val="1003504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GB"/>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GB" dirty="0"/>
              <a:t>Click icon to add picture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GB"/>
              <a:t>Click to edit Master text styles</a:t>
            </a:r>
          </a:p>
        </p:txBody>
      </p:sp>
      <p:sp>
        <p:nvSpPr>
          <p:cNvPr id="5" name="Date Placeholder 4"/>
          <p:cNvSpPr>
            <a:spLocks noGrp="1"/>
          </p:cNvSpPr>
          <p:nvPr>
            <p:ph type="dt" sz="half" idx="10"/>
          </p:nvPr>
        </p:nvSpPr>
        <p:spPr/>
        <p:txBody>
          <a:bodyPr/>
          <a:lstStyle/>
          <a:p>
            <a:fld id="{A16AAEFA-EC11-FF41-8FAB-E2A696A3E2E8}" type="datetimeFigureOut">
              <a:rPr lang="en-US" smtClean="0"/>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AFC69C-D698-5A49-8199-8FEADF624DE4}" type="slidenum">
              <a:rPr lang="en-US" smtClean="0"/>
              <a:t>‹#›</a:t>
            </a:fld>
            <a:endParaRPr lang="en-US" dirty="0"/>
          </a:p>
        </p:txBody>
      </p:sp>
    </p:spTree>
    <p:extLst>
      <p:ext uri="{BB962C8B-B14F-4D97-AF65-F5344CB8AC3E}">
        <p14:creationId xmlns:p14="http://schemas.microsoft.com/office/powerpoint/2010/main" val="850871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A16AAEFA-EC11-FF41-8FAB-E2A696A3E2E8}" type="datetimeFigureOut">
              <a:rPr lang="en-US" smtClean="0"/>
              <a:t>12/16/19</a:t>
            </a:fld>
            <a:endParaRPr lang="en-US" dirty="0"/>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FEAFC69C-D698-5A49-8199-8FEADF624DE4}" type="slidenum">
              <a:rPr lang="en-US" smtClean="0"/>
              <a:t>‹#›</a:t>
            </a:fld>
            <a:endParaRPr lang="en-US" dirty="0"/>
          </a:p>
        </p:txBody>
      </p:sp>
    </p:spTree>
    <p:extLst>
      <p:ext uri="{BB962C8B-B14F-4D97-AF65-F5344CB8AC3E}">
        <p14:creationId xmlns:p14="http://schemas.microsoft.com/office/powerpoint/2010/main" val="354303699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jp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75000"/>
          </a:schemeClr>
        </a:solidFill>
        <a:effectLst/>
      </p:bgPr>
    </p:bg>
    <p:spTree>
      <p:nvGrpSpPr>
        <p:cNvPr id="1" name=""/>
        <p:cNvGrpSpPr/>
        <p:nvPr/>
      </p:nvGrpSpPr>
      <p:grpSpPr>
        <a:xfrm>
          <a:off x="0" y="0"/>
          <a:ext cx="0" cy="0"/>
          <a:chOff x="0" y="0"/>
          <a:chExt cx="0" cy="0"/>
        </a:xfrm>
      </p:grpSpPr>
      <p:pic>
        <p:nvPicPr>
          <p:cNvPr id="5" name="Picture 4" descr="A picture containing sitting, room, living, table&#10;&#10;Description automatically generated">
            <a:extLst>
              <a:ext uri="{FF2B5EF4-FFF2-40B4-BE49-F238E27FC236}">
                <a16:creationId xmlns:a16="http://schemas.microsoft.com/office/drawing/2014/main" id="{F8CED005-AA30-724D-8163-DD6AA8B11676}"/>
              </a:ext>
            </a:extLst>
          </p:cNvPr>
          <p:cNvPicPr>
            <a:picLocks noChangeAspect="1"/>
          </p:cNvPicPr>
          <p:nvPr/>
        </p:nvPicPr>
        <p:blipFill>
          <a:blip r:embed="rId3"/>
          <a:stretch>
            <a:fillRect/>
          </a:stretch>
        </p:blipFill>
        <p:spPr>
          <a:xfrm>
            <a:off x="-68547" y="0"/>
            <a:ext cx="30300218" cy="42803763"/>
          </a:xfrm>
          <a:prstGeom prst="rect">
            <a:avLst/>
          </a:prstGeom>
          <a:noFill/>
        </p:spPr>
      </p:pic>
      <p:sp>
        <p:nvSpPr>
          <p:cNvPr id="58" name="Rounded Rectangle 57">
            <a:extLst>
              <a:ext uri="{FF2B5EF4-FFF2-40B4-BE49-F238E27FC236}">
                <a16:creationId xmlns:a16="http://schemas.microsoft.com/office/drawing/2014/main" id="{D798CD3E-F6C1-1B4A-A9AD-52B78ED7FB5B}"/>
              </a:ext>
            </a:extLst>
          </p:cNvPr>
          <p:cNvSpPr/>
          <p:nvPr/>
        </p:nvSpPr>
        <p:spPr>
          <a:xfrm>
            <a:off x="1213788" y="8210477"/>
            <a:ext cx="13073908" cy="30759227"/>
          </a:xfrm>
          <a:prstGeom prst="roundRect">
            <a:avLst/>
          </a:prstGeom>
          <a:solidFill>
            <a:schemeClr val="bg2">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B3FB7E23-8F89-064F-B4F1-A67D868BEBAD}"/>
              </a:ext>
            </a:extLst>
          </p:cNvPr>
          <p:cNvSpPr/>
          <p:nvPr/>
        </p:nvSpPr>
        <p:spPr>
          <a:xfrm>
            <a:off x="1213788" y="1034453"/>
            <a:ext cx="27847635" cy="6485832"/>
          </a:xfrm>
          <a:prstGeom prst="roundRect">
            <a:avLst/>
          </a:prstGeom>
          <a:solidFill>
            <a:schemeClr val="bg2">
              <a:alpha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ounded Rectangle 11">
            <a:extLst>
              <a:ext uri="{FF2B5EF4-FFF2-40B4-BE49-F238E27FC236}">
                <a16:creationId xmlns:a16="http://schemas.microsoft.com/office/drawing/2014/main" id="{6B880871-EB47-6341-8199-3601D43BA570}"/>
              </a:ext>
            </a:extLst>
          </p:cNvPr>
          <p:cNvSpPr/>
          <p:nvPr/>
        </p:nvSpPr>
        <p:spPr>
          <a:xfrm>
            <a:off x="15567930" y="23525848"/>
            <a:ext cx="13354380" cy="10863690"/>
          </a:xfrm>
          <a:prstGeom prst="roundRect">
            <a:avLst/>
          </a:prstGeom>
          <a:solidFill>
            <a:schemeClr val="bg2">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descr="A group of people posing for a photo&#10;&#10;Description automatically generated">
            <a:extLst>
              <a:ext uri="{FF2B5EF4-FFF2-40B4-BE49-F238E27FC236}">
                <a16:creationId xmlns:a16="http://schemas.microsoft.com/office/drawing/2014/main" id="{B1ABAEBD-6C39-2446-B356-F34D25F1CB7C}"/>
              </a:ext>
            </a:extLst>
          </p:cNvPr>
          <p:cNvPicPr>
            <a:picLocks noChangeAspect="1"/>
          </p:cNvPicPr>
          <p:nvPr/>
        </p:nvPicPr>
        <p:blipFill>
          <a:blip r:embed="rId4"/>
          <a:stretch>
            <a:fillRect/>
          </a:stretch>
        </p:blipFill>
        <p:spPr>
          <a:xfrm>
            <a:off x="3179903" y="9206214"/>
            <a:ext cx="9260886" cy="7139807"/>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16" name="Rounded Rectangle 15">
            <a:extLst>
              <a:ext uri="{FF2B5EF4-FFF2-40B4-BE49-F238E27FC236}">
                <a16:creationId xmlns:a16="http://schemas.microsoft.com/office/drawing/2014/main" id="{435844F9-7C25-8646-B6FE-F28119C3C440}"/>
              </a:ext>
            </a:extLst>
          </p:cNvPr>
          <p:cNvSpPr/>
          <p:nvPr/>
        </p:nvSpPr>
        <p:spPr>
          <a:xfrm>
            <a:off x="15657542" y="15829463"/>
            <a:ext cx="13241911" cy="7366415"/>
          </a:xfrm>
          <a:prstGeom prst="roundRect">
            <a:avLst/>
          </a:prstGeom>
          <a:solidFill>
            <a:schemeClr val="bg2">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ounded Rectangle 16">
            <a:extLst>
              <a:ext uri="{FF2B5EF4-FFF2-40B4-BE49-F238E27FC236}">
                <a16:creationId xmlns:a16="http://schemas.microsoft.com/office/drawing/2014/main" id="{295029DD-54DF-C949-8A8D-FF82B2E81D45}"/>
              </a:ext>
            </a:extLst>
          </p:cNvPr>
          <p:cNvSpPr/>
          <p:nvPr/>
        </p:nvSpPr>
        <p:spPr>
          <a:xfrm>
            <a:off x="15769504" y="8185379"/>
            <a:ext cx="13241910" cy="7366415"/>
          </a:xfrm>
          <a:prstGeom prst="roundRect">
            <a:avLst/>
          </a:prstGeom>
          <a:solidFill>
            <a:schemeClr val="bg2">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3600" dirty="0">
              <a:solidFill>
                <a:schemeClr val="tx1"/>
              </a:solidFill>
            </a:endParaRPr>
          </a:p>
        </p:txBody>
      </p:sp>
      <p:sp>
        <p:nvSpPr>
          <p:cNvPr id="18" name="TextBox 17">
            <a:extLst>
              <a:ext uri="{FF2B5EF4-FFF2-40B4-BE49-F238E27FC236}">
                <a16:creationId xmlns:a16="http://schemas.microsoft.com/office/drawing/2014/main" id="{FB1E9076-A9AD-FE4F-BF52-1A520827E514}"/>
              </a:ext>
            </a:extLst>
          </p:cNvPr>
          <p:cNvSpPr txBox="1"/>
          <p:nvPr/>
        </p:nvSpPr>
        <p:spPr>
          <a:xfrm>
            <a:off x="5663645" y="1454625"/>
            <a:ext cx="18888628" cy="1877437"/>
          </a:xfrm>
          <a:custGeom>
            <a:avLst/>
            <a:gdLst>
              <a:gd name="connsiteX0" fmla="*/ 0 w 18888628"/>
              <a:gd name="connsiteY0" fmla="*/ 0 h 1877437"/>
              <a:gd name="connsiteX1" fmla="*/ 18888628 w 18888628"/>
              <a:gd name="connsiteY1" fmla="*/ 0 h 1877437"/>
              <a:gd name="connsiteX2" fmla="*/ 18888628 w 18888628"/>
              <a:gd name="connsiteY2" fmla="*/ 1877437 h 1877437"/>
              <a:gd name="connsiteX3" fmla="*/ 0 w 18888628"/>
              <a:gd name="connsiteY3" fmla="*/ 1877437 h 1877437"/>
              <a:gd name="connsiteX4" fmla="*/ 0 w 18888628"/>
              <a:gd name="connsiteY4" fmla="*/ 0 h 1877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88628" h="1877437" extrusionOk="0">
                <a:moveTo>
                  <a:pt x="0" y="0"/>
                </a:moveTo>
                <a:cubicBezTo>
                  <a:pt x="6740362" y="118645"/>
                  <a:pt x="15000322" y="116012"/>
                  <a:pt x="18888628" y="0"/>
                </a:cubicBezTo>
                <a:cubicBezTo>
                  <a:pt x="18984016" y="346185"/>
                  <a:pt x="18927086" y="1143402"/>
                  <a:pt x="18888628" y="1877437"/>
                </a:cubicBezTo>
                <a:cubicBezTo>
                  <a:pt x="15893632" y="2012037"/>
                  <a:pt x="6881931" y="1720241"/>
                  <a:pt x="0" y="1877437"/>
                </a:cubicBezTo>
                <a:cubicBezTo>
                  <a:pt x="44745" y="1121446"/>
                  <a:pt x="-42080" y="589228"/>
                  <a:pt x="0" y="0"/>
                </a:cubicBezTo>
                <a:close/>
              </a:path>
            </a:pathLst>
          </a:custGeom>
          <a:noFill/>
          <a:ln w="76200">
            <a:solidFill>
              <a:schemeClr val="tx1"/>
            </a:solidFill>
            <a:extLst>
              <a:ext uri="{C807C97D-BFC1-408E-A445-0C87EB9F89A2}">
                <ask:lineSketchStyleProps xmlns:ask="http://schemas.microsoft.com/office/drawing/2018/sketchyshapes" sd="1219033472">
                  <a:prstGeom prst="rect">
                    <a:avLst/>
                  </a:prstGeom>
                  <ask:type>
                    <ask:lineSketchCurved/>
                  </ask:type>
                </ask:lineSketchStyleProps>
              </a:ext>
            </a:extLst>
          </a:ln>
        </p:spPr>
        <p:txBody>
          <a:bodyPr wrap="square" rtlCol="0">
            <a:spAutoFit/>
          </a:bodyPr>
          <a:lstStyle/>
          <a:p>
            <a:pPr algn="ctr"/>
            <a:r>
              <a:rPr lang="en-US" sz="11600" b="1" dirty="0"/>
              <a:t>Cropping frames from images</a:t>
            </a:r>
          </a:p>
        </p:txBody>
      </p:sp>
      <p:sp>
        <p:nvSpPr>
          <p:cNvPr id="19" name="TextBox 18">
            <a:extLst>
              <a:ext uri="{FF2B5EF4-FFF2-40B4-BE49-F238E27FC236}">
                <a16:creationId xmlns:a16="http://schemas.microsoft.com/office/drawing/2014/main" id="{B304B890-1559-D342-A729-12FB16B07B90}"/>
              </a:ext>
            </a:extLst>
          </p:cNvPr>
          <p:cNvSpPr txBox="1"/>
          <p:nvPr/>
        </p:nvSpPr>
        <p:spPr>
          <a:xfrm>
            <a:off x="10439084" y="3834058"/>
            <a:ext cx="9397041" cy="3108543"/>
          </a:xfrm>
          <a:custGeom>
            <a:avLst/>
            <a:gdLst>
              <a:gd name="connsiteX0" fmla="*/ 0 w 9397041"/>
              <a:gd name="connsiteY0" fmla="*/ 0 h 3108543"/>
              <a:gd name="connsiteX1" fmla="*/ 9397041 w 9397041"/>
              <a:gd name="connsiteY1" fmla="*/ 0 h 3108543"/>
              <a:gd name="connsiteX2" fmla="*/ 9397041 w 9397041"/>
              <a:gd name="connsiteY2" fmla="*/ 3108543 h 3108543"/>
              <a:gd name="connsiteX3" fmla="*/ 0 w 9397041"/>
              <a:gd name="connsiteY3" fmla="*/ 3108543 h 3108543"/>
              <a:gd name="connsiteX4" fmla="*/ 0 w 9397041"/>
              <a:gd name="connsiteY4" fmla="*/ 0 h 3108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7041" h="3108543" extrusionOk="0">
                <a:moveTo>
                  <a:pt x="0" y="0"/>
                </a:moveTo>
                <a:cubicBezTo>
                  <a:pt x="4129749" y="75639"/>
                  <a:pt x="7740252" y="133132"/>
                  <a:pt x="9397041" y="0"/>
                </a:cubicBezTo>
                <a:cubicBezTo>
                  <a:pt x="9283580" y="1411125"/>
                  <a:pt x="9553027" y="1628812"/>
                  <a:pt x="9397041" y="3108543"/>
                </a:cubicBezTo>
                <a:cubicBezTo>
                  <a:pt x="7512636" y="3227370"/>
                  <a:pt x="4164420" y="3010405"/>
                  <a:pt x="0" y="3108543"/>
                </a:cubicBezTo>
                <a:cubicBezTo>
                  <a:pt x="169592" y="1748103"/>
                  <a:pt x="-114518" y="894080"/>
                  <a:pt x="0" y="0"/>
                </a:cubicBezTo>
                <a:close/>
              </a:path>
            </a:pathLst>
          </a:custGeom>
          <a:noFill/>
          <a:ln>
            <a:noFill/>
            <a:extLst>
              <a:ext uri="{C807C97D-BFC1-408E-A445-0C87EB9F89A2}">
                <ask:lineSketchStyleProps xmlns:ask="http://schemas.microsoft.com/office/drawing/2018/sketchyshapes" sd="3689820584">
                  <a:prstGeom prst="rect">
                    <a:avLst/>
                  </a:prstGeom>
                  <ask:type>
                    <ask:lineSketchCurved/>
                  </ask:type>
                </ask:lineSketchStyleProps>
              </a:ext>
            </a:extLst>
          </a:ln>
        </p:spPr>
        <p:txBody>
          <a:bodyPr wrap="square" rtlCol="0">
            <a:spAutoFit/>
          </a:bodyPr>
          <a:lstStyle/>
          <a:p>
            <a:pPr algn="ctr"/>
            <a:r>
              <a:rPr lang="en-US" sz="6000" dirty="0"/>
              <a:t>Alvin Meltsov, Hain Zuppur</a:t>
            </a:r>
          </a:p>
          <a:p>
            <a:pPr algn="ctr"/>
            <a:endParaRPr lang="en-US" sz="1600" dirty="0"/>
          </a:p>
          <a:p>
            <a:pPr algn="ctr"/>
            <a:r>
              <a:rPr lang="en-US" sz="6000" dirty="0"/>
              <a:t>University of Tartu</a:t>
            </a:r>
            <a:endParaRPr lang="en-US" sz="2800" dirty="0"/>
          </a:p>
          <a:p>
            <a:pPr algn="ctr"/>
            <a:r>
              <a:rPr lang="en-US" sz="6000" dirty="0"/>
              <a:t>2019</a:t>
            </a:r>
          </a:p>
        </p:txBody>
      </p:sp>
      <p:cxnSp>
        <p:nvCxnSpPr>
          <p:cNvPr id="24" name="Straight Arrow Connector 23">
            <a:extLst>
              <a:ext uri="{FF2B5EF4-FFF2-40B4-BE49-F238E27FC236}">
                <a16:creationId xmlns:a16="http://schemas.microsoft.com/office/drawing/2014/main" id="{4CC34D6B-BCE1-734A-A5BD-7FE5B049398E}"/>
              </a:ext>
            </a:extLst>
          </p:cNvPr>
          <p:cNvCxnSpPr/>
          <p:nvPr/>
        </p:nvCxnSpPr>
        <p:spPr>
          <a:xfrm>
            <a:off x="7593481" y="16791358"/>
            <a:ext cx="0" cy="1042166"/>
          </a:xfrm>
          <a:prstGeom prst="straightConnector1">
            <a:avLst/>
          </a:prstGeom>
          <a:ln w="1524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9F6F9CB1-1547-6B4C-86FC-9F80E2DBD800}"/>
              </a:ext>
            </a:extLst>
          </p:cNvPr>
          <p:cNvCxnSpPr>
            <a:cxnSpLocks/>
          </p:cNvCxnSpPr>
          <p:nvPr/>
        </p:nvCxnSpPr>
        <p:spPr>
          <a:xfrm flipH="1">
            <a:off x="5581801" y="18618354"/>
            <a:ext cx="2011680" cy="1165890"/>
          </a:xfrm>
          <a:prstGeom prst="straightConnector1">
            <a:avLst/>
          </a:prstGeom>
          <a:ln w="1524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306EC7D5-746B-7345-9922-F95D0092C0E5}"/>
              </a:ext>
            </a:extLst>
          </p:cNvPr>
          <p:cNvSpPr txBox="1"/>
          <p:nvPr/>
        </p:nvSpPr>
        <p:spPr>
          <a:xfrm>
            <a:off x="4872581" y="17834946"/>
            <a:ext cx="5441800" cy="646331"/>
          </a:xfrm>
          <a:custGeom>
            <a:avLst/>
            <a:gdLst>
              <a:gd name="connsiteX0" fmla="*/ 0 w 5441800"/>
              <a:gd name="connsiteY0" fmla="*/ 0 h 646331"/>
              <a:gd name="connsiteX1" fmla="*/ 625807 w 5441800"/>
              <a:gd name="connsiteY1" fmla="*/ 0 h 646331"/>
              <a:gd name="connsiteX2" fmla="*/ 1142778 w 5441800"/>
              <a:gd name="connsiteY2" fmla="*/ 0 h 646331"/>
              <a:gd name="connsiteX3" fmla="*/ 1931839 w 5441800"/>
              <a:gd name="connsiteY3" fmla="*/ 0 h 646331"/>
              <a:gd name="connsiteX4" fmla="*/ 2557646 w 5441800"/>
              <a:gd name="connsiteY4" fmla="*/ 0 h 646331"/>
              <a:gd name="connsiteX5" fmla="*/ 3183453 w 5441800"/>
              <a:gd name="connsiteY5" fmla="*/ 0 h 646331"/>
              <a:gd name="connsiteX6" fmla="*/ 3972514 w 5441800"/>
              <a:gd name="connsiteY6" fmla="*/ 0 h 646331"/>
              <a:gd name="connsiteX7" fmla="*/ 4543903 w 5441800"/>
              <a:gd name="connsiteY7" fmla="*/ 0 h 646331"/>
              <a:gd name="connsiteX8" fmla="*/ 5441800 w 5441800"/>
              <a:gd name="connsiteY8" fmla="*/ 0 h 646331"/>
              <a:gd name="connsiteX9" fmla="*/ 5441800 w 5441800"/>
              <a:gd name="connsiteY9" fmla="*/ 646331 h 646331"/>
              <a:gd name="connsiteX10" fmla="*/ 4870411 w 5441800"/>
              <a:gd name="connsiteY10" fmla="*/ 646331 h 646331"/>
              <a:gd name="connsiteX11" fmla="*/ 4190186 w 5441800"/>
              <a:gd name="connsiteY11" fmla="*/ 646331 h 646331"/>
              <a:gd name="connsiteX12" fmla="*/ 3564379 w 5441800"/>
              <a:gd name="connsiteY12" fmla="*/ 646331 h 646331"/>
              <a:gd name="connsiteX13" fmla="*/ 2775318 w 5441800"/>
              <a:gd name="connsiteY13" fmla="*/ 646331 h 646331"/>
              <a:gd name="connsiteX14" fmla="*/ 1986257 w 5441800"/>
              <a:gd name="connsiteY14" fmla="*/ 646331 h 646331"/>
              <a:gd name="connsiteX15" fmla="*/ 1414868 w 5441800"/>
              <a:gd name="connsiteY15" fmla="*/ 646331 h 646331"/>
              <a:gd name="connsiteX16" fmla="*/ 734643 w 5441800"/>
              <a:gd name="connsiteY16" fmla="*/ 646331 h 646331"/>
              <a:gd name="connsiteX17" fmla="*/ 0 w 5441800"/>
              <a:gd name="connsiteY17" fmla="*/ 646331 h 646331"/>
              <a:gd name="connsiteX18" fmla="*/ 0 w 5441800"/>
              <a:gd name="connsiteY18" fmla="*/ 0 h 646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41800" h="646331" extrusionOk="0">
                <a:moveTo>
                  <a:pt x="0" y="0"/>
                </a:moveTo>
                <a:cubicBezTo>
                  <a:pt x="133164" y="-6625"/>
                  <a:pt x="313394" y="28267"/>
                  <a:pt x="625807" y="0"/>
                </a:cubicBezTo>
                <a:cubicBezTo>
                  <a:pt x="938220" y="-28267"/>
                  <a:pt x="952948" y="-9882"/>
                  <a:pt x="1142778" y="0"/>
                </a:cubicBezTo>
                <a:cubicBezTo>
                  <a:pt x="1332608" y="9882"/>
                  <a:pt x="1625715" y="-13985"/>
                  <a:pt x="1931839" y="0"/>
                </a:cubicBezTo>
                <a:cubicBezTo>
                  <a:pt x="2237963" y="13985"/>
                  <a:pt x="2256258" y="19804"/>
                  <a:pt x="2557646" y="0"/>
                </a:cubicBezTo>
                <a:cubicBezTo>
                  <a:pt x="2859034" y="-19804"/>
                  <a:pt x="2925606" y="18219"/>
                  <a:pt x="3183453" y="0"/>
                </a:cubicBezTo>
                <a:cubicBezTo>
                  <a:pt x="3441300" y="-18219"/>
                  <a:pt x="3661942" y="20522"/>
                  <a:pt x="3972514" y="0"/>
                </a:cubicBezTo>
                <a:cubicBezTo>
                  <a:pt x="4283086" y="-20522"/>
                  <a:pt x="4287073" y="-23363"/>
                  <a:pt x="4543903" y="0"/>
                </a:cubicBezTo>
                <a:cubicBezTo>
                  <a:pt x="4800733" y="23363"/>
                  <a:pt x="5056228" y="-29389"/>
                  <a:pt x="5441800" y="0"/>
                </a:cubicBezTo>
                <a:cubicBezTo>
                  <a:pt x="5452331" y="255176"/>
                  <a:pt x="5471334" y="383225"/>
                  <a:pt x="5441800" y="646331"/>
                </a:cubicBezTo>
                <a:cubicBezTo>
                  <a:pt x="5270983" y="643514"/>
                  <a:pt x="5017492" y="666416"/>
                  <a:pt x="4870411" y="646331"/>
                </a:cubicBezTo>
                <a:cubicBezTo>
                  <a:pt x="4723330" y="626246"/>
                  <a:pt x="4486542" y="619713"/>
                  <a:pt x="4190186" y="646331"/>
                </a:cubicBezTo>
                <a:cubicBezTo>
                  <a:pt x="3893831" y="672949"/>
                  <a:pt x="3825105" y="652929"/>
                  <a:pt x="3564379" y="646331"/>
                </a:cubicBezTo>
                <a:cubicBezTo>
                  <a:pt x="3303653" y="639733"/>
                  <a:pt x="3072799" y="627110"/>
                  <a:pt x="2775318" y="646331"/>
                </a:cubicBezTo>
                <a:cubicBezTo>
                  <a:pt x="2477837" y="665552"/>
                  <a:pt x="2347238" y="624780"/>
                  <a:pt x="1986257" y="646331"/>
                </a:cubicBezTo>
                <a:cubicBezTo>
                  <a:pt x="1625276" y="667882"/>
                  <a:pt x="1611990" y="652213"/>
                  <a:pt x="1414868" y="646331"/>
                </a:cubicBezTo>
                <a:cubicBezTo>
                  <a:pt x="1217746" y="640449"/>
                  <a:pt x="938213" y="661912"/>
                  <a:pt x="734643" y="646331"/>
                </a:cubicBezTo>
                <a:cubicBezTo>
                  <a:pt x="531073" y="630750"/>
                  <a:pt x="164949" y="659873"/>
                  <a:pt x="0" y="646331"/>
                </a:cubicBezTo>
                <a:cubicBezTo>
                  <a:pt x="30194" y="329306"/>
                  <a:pt x="-29401" y="214000"/>
                  <a:pt x="0" y="0"/>
                </a:cubicBezTo>
                <a:close/>
              </a:path>
            </a:pathLst>
          </a:custGeom>
          <a:noFill/>
          <a:ln w="28575">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rtlCol="0">
            <a:spAutoFit/>
          </a:bodyPr>
          <a:lstStyle/>
          <a:p>
            <a:pPr algn="ctr"/>
            <a:r>
              <a:rPr lang="en-US" sz="3600" b="1" dirty="0"/>
              <a:t>Non-local means denoising</a:t>
            </a:r>
          </a:p>
        </p:txBody>
      </p:sp>
      <p:pic>
        <p:nvPicPr>
          <p:cNvPr id="28" name="Picture 27" descr="A picture containing rug, fabric, man, holding&#10;&#10;Description automatically generated">
            <a:extLst>
              <a:ext uri="{FF2B5EF4-FFF2-40B4-BE49-F238E27FC236}">
                <a16:creationId xmlns:a16="http://schemas.microsoft.com/office/drawing/2014/main" id="{82E7AD20-61E5-7F4D-92A4-2D3571622AE6}"/>
              </a:ext>
            </a:extLst>
          </p:cNvPr>
          <p:cNvPicPr>
            <a:picLocks noChangeAspect="1"/>
          </p:cNvPicPr>
          <p:nvPr/>
        </p:nvPicPr>
        <p:blipFill rotWithShape="1">
          <a:blip r:embed="rId5"/>
          <a:srcRect l="14460" t="12533" r="11370" b="10893"/>
          <a:stretch/>
        </p:blipFill>
        <p:spPr>
          <a:xfrm>
            <a:off x="2023472" y="20127975"/>
            <a:ext cx="4975517" cy="3852577"/>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cxnSp>
        <p:nvCxnSpPr>
          <p:cNvPr id="30" name="Straight Arrow Connector 29">
            <a:extLst>
              <a:ext uri="{FF2B5EF4-FFF2-40B4-BE49-F238E27FC236}">
                <a16:creationId xmlns:a16="http://schemas.microsoft.com/office/drawing/2014/main" id="{4BF51F1E-26EA-9E4D-98D5-2FEBE1A63DFB}"/>
              </a:ext>
            </a:extLst>
          </p:cNvPr>
          <p:cNvCxnSpPr>
            <a:cxnSpLocks/>
          </p:cNvCxnSpPr>
          <p:nvPr/>
        </p:nvCxnSpPr>
        <p:spPr>
          <a:xfrm>
            <a:off x="7261706" y="22107611"/>
            <a:ext cx="960742" cy="0"/>
          </a:xfrm>
          <a:prstGeom prst="straightConnector1">
            <a:avLst/>
          </a:prstGeom>
          <a:ln w="152400">
            <a:solidFill>
              <a:schemeClr val="tx1"/>
            </a:solidFill>
            <a:tailEnd type="triangle"/>
          </a:ln>
        </p:spPr>
        <p:style>
          <a:lnRef idx="1">
            <a:schemeClr val="dk1"/>
          </a:lnRef>
          <a:fillRef idx="0">
            <a:schemeClr val="dk1"/>
          </a:fillRef>
          <a:effectRef idx="0">
            <a:schemeClr val="dk1"/>
          </a:effectRef>
          <a:fontRef idx="minor">
            <a:schemeClr val="tx1"/>
          </a:fontRef>
        </p:style>
      </p:cxnSp>
      <p:pic>
        <p:nvPicPr>
          <p:cNvPr id="34" name="Picture 33" descr="A close up of a logo&#10;&#10;Description automatically generated">
            <a:extLst>
              <a:ext uri="{FF2B5EF4-FFF2-40B4-BE49-F238E27FC236}">
                <a16:creationId xmlns:a16="http://schemas.microsoft.com/office/drawing/2014/main" id="{88E91930-4D38-5148-9271-B669250B6551}"/>
              </a:ext>
            </a:extLst>
          </p:cNvPr>
          <p:cNvPicPr>
            <a:picLocks noChangeAspect="1"/>
          </p:cNvPicPr>
          <p:nvPr/>
        </p:nvPicPr>
        <p:blipFill rotWithShape="1">
          <a:blip r:embed="rId6"/>
          <a:srcRect l="13723" t="12072" r="11204" b="11694"/>
          <a:stretch/>
        </p:blipFill>
        <p:spPr>
          <a:xfrm>
            <a:off x="8502581" y="20127981"/>
            <a:ext cx="5058555" cy="3852571"/>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cxnSp>
        <p:nvCxnSpPr>
          <p:cNvPr id="41" name="Straight Arrow Connector 40">
            <a:extLst>
              <a:ext uri="{FF2B5EF4-FFF2-40B4-BE49-F238E27FC236}">
                <a16:creationId xmlns:a16="http://schemas.microsoft.com/office/drawing/2014/main" id="{E53B1B7B-481A-2C47-8569-4646ADBC6D24}"/>
              </a:ext>
            </a:extLst>
          </p:cNvPr>
          <p:cNvCxnSpPr>
            <a:cxnSpLocks/>
          </p:cNvCxnSpPr>
          <p:nvPr/>
        </p:nvCxnSpPr>
        <p:spPr>
          <a:xfrm flipH="1">
            <a:off x="9147961" y="24178018"/>
            <a:ext cx="2072641" cy="1262560"/>
          </a:xfrm>
          <a:prstGeom prst="straightConnector1">
            <a:avLst/>
          </a:prstGeom>
          <a:ln w="152400">
            <a:solidFill>
              <a:schemeClr val="tx1"/>
            </a:solidFill>
            <a:tailEnd type="triangle"/>
          </a:ln>
        </p:spPr>
        <p:style>
          <a:lnRef idx="1">
            <a:schemeClr val="dk1"/>
          </a:lnRef>
          <a:fillRef idx="0">
            <a:schemeClr val="dk1"/>
          </a:fillRef>
          <a:effectRef idx="0">
            <a:schemeClr val="dk1"/>
          </a:effectRef>
          <a:fontRef idx="minor">
            <a:schemeClr val="tx1"/>
          </a:fontRef>
        </p:style>
      </p:cxnSp>
      <p:pic>
        <p:nvPicPr>
          <p:cNvPr id="48" name="Picture 47" descr="A screenshot of a cell phone&#10;&#10;Description automatically generated">
            <a:extLst>
              <a:ext uri="{FF2B5EF4-FFF2-40B4-BE49-F238E27FC236}">
                <a16:creationId xmlns:a16="http://schemas.microsoft.com/office/drawing/2014/main" id="{2854FED0-2ECF-5844-9D48-94793D2FB42E}"/>
              </a:ext>
            </a:extLst>
          </p:cNvPr>
          <p:cNvPicPr>
            <a:picLocks noChangeAspect="1"/>
          </p:cNvPicPr>
          <p:nvPr/>
        </p:nvPicPr>
        <p:blipFill rotWithShape="1">
          <a:blip r:embed="rId7"/>
          <a:srcRect l="7873" t="3708" r="5268" b="7347"/>
          <a:stretch/>
        </p:blipFill>
        <p:spPr>
          <a:xfrm>
            <a:off x="2875310" y="25732522"/>
            <a:ext cx="9795697" cy="393098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cxnSp>
        <p:nvCxnSpPr>
          <p:cNvPr id="52" name="Straight Arrow Connector 51">
            <a:extLst>
              <a:ext uri="{FF2B5EF4-FFF2-40B4-BE49-F238E27FC236}">
                <a16:creationId xmlns:a16="http://schemas.microsoft.com/office/drawing/2014/main" id="{36C3B9BB-0BDE-854A-A8AE-F9CAB2E39460}"/>
              </a:ext>
            </a:extLst>
          </p:cNvPr>
          <p:cNvCxnSpPr>
            <a:cxnSpLocks/>
          </p:cNvCxnSpPr>
          <p:nvPr/>
        </p:nvCxnSpPr>
        <p:spPr>
          <a:xfrm>
            <a:off x="7932293" y="30053639"/>
            <a:ext cx="0" cy="769441"/>
          </a:xfrm>
          <a:prstGeom prst="straightConnector1">
            <a:avLst/>
          </a:prstGeom>
          <a:ln w="1524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53" name="TextBox 52">
            <a:extLst>
              <a:ext uri="{FF2B5EF4-FFF2-40B4-BE49-F238E27FC236}">
                <a16:creationId xmlns:a16="http://schemas.microsoft.com/office/drawing/2014/main" id="{3D982D0B-9F25-9A4D-9A42-DD0851CD2590}"/>
              </a:ext>
            </a:extLst>
          </p:cNvPr>
          <p:cNvSpPr txBox="1"/>
          <p:nvPr/>
        </p:nvSpPr>
        <p:spPr>
          <a:xfrm>
            <a:off x="20729156" y="23883924"/>
            <a:ext cx="3309897" cy="923330"/>
          </a:xfrm>
          <a:custGeom>
            <a:avLst/>
            <a:gdLst>
              <a:gd name="connsiteX0" fmla="*/ 0 w 3309897"/>
              <a:gd name="connsiteY0" fmla="*/ 0 h 923330"/>
              <a:gd name="connsiteX1" fmla="*/ 695078 w 3309897"/>
              <a:gd name="connsiteY1" fmla="*/ 0 h 923330"/>
              <a:gd name="connsiteX2" fmla="*/ 1390157 w 3309897"/>
              <a:gd name="connsiteY2" fmla="*/ 0 h 923330"/>
              <a:gd name="connsiteX3" fmla="*/ 2019037 w 3309897"/>
              <a:gd name="connsiteY3" fmla="*/ 0 h 923330"/>
              <a:gd name="connsiteX4" fmla="*/ 2614819 w 3309897"/>
              <a:gd name="connsiteY4" fmla="*/ 0 h 923330"/>
              <a:gd name="connsiteX5" fmla="*/ 3309897 w 3309897"/>
              <a:gd name="connsiteY5" fmla="*/ 0 h 923330"/>
              <a:gd name="connsiteX6" fmla="*/ 3309897 w 3309897"/>
              <a:gd name="connsiteY6" fmla="*/ 480132 h 923330"/>
              <a:gd name="connsiteX7" fmla="*/ 3309897 w 3309897"/>
              <a:gd name="connsiteY7" fmla="*/ 923330 h 923330"/>
              <a:gd name="connsiteX8" fmla="*/ 2681017 w 3309897"/>
              <a:gd name="connsiteY8" fmla="*/ 923330 h 923330"/>
              <a:gd name="connsiteX9" fmla="*/ 2052136 w 3309897"/>
              <a:gd name="connsiteY9" fmla="*/ 923330 h 923330"/>
              <a:gd name="connsiteX10" fmla="*/ 1456355 w 3309897"/>
              <a:gd name="connsiteY10" fmla="*/ 923330 h 923330"/>
              <a:gd name="connsiteX11" fmla="*/ 893672 w 3309897"/>
              <a:gd name="connsiteY11" fmla="*/ 923330 h 923330"/>
              <a:gd name="connsiteX12" fmla="*/ 0 w 3309897"/>
              <a:gd name="connsiteY12" fmla="*/ 923330 h 923330"/>
              <a:gd name="connsiteX13" fmla="*/ 0 w 3309897"/>
              <a:gd name="connsiteY13" fmla="*/ 480132 h 923330"/>
              <a:gd name="connsiteX14" fmla="*/ 0 w 3309897"/>
              <a:gd name="connsiteY14" fmla="*/ 0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09897" h="923330" extrusionOk="0">
                <a:moveTo>
                  <a:pt x="0" y="0"/>
                </a:moveTo>
                <a:cubicBezTo>
                  <a:pt x="335793" y="33439"/>
                  <a:pt x="463291" y="-7717"/>
                  <a:pt x="695078" y="0"/>
                </a:cubicBezTo>
                <a:cubicBezTo>
                  <a:pt x="926865" y="7717"/>
                  <a:pt x="1172187" y="-10642"/>
                  <a:pt x="1390157" y="0"/>
                </a:cubicBezTo>
                <a:cubicBezTo>
                  <a:pt x="1608127" y="10642"/>
                  <a:pt x="1827820" y="-17007"/>
                  <a:pt x="2019037" y="0"/>
                </a:cubicBezTo>
                <a:cubicBezTo>
                  <a:pt x="2210254" y="17007"/>
                  <a:pt x="2325845" y="-15914"/>
                  <a:pt x="2614819" y="0"/>
                </a:cubicBezTo>
                <a:cubicBezTo>
                  <a:pt x="2903793" y="15914"/>
                  <a:pt x="3015982" y="-32889"/>
                  <a:pt x="3309897" y="0"/>
                </a:cubicBezTo>
                <a:cubicBezTo>
                  <a:pt x="3296121" y="222902"/>
                  <a:pt x="3327253" y="256921"/>
                  <a:pt x="3309897" y="480132"/>
                </a:cubicBezTo>
                <a:cubicBezTo>
                  <a:pt x="3292541" y="703343"/>
                  <a:pt x="3292263" y="782087"/>
                  <a:pt x="3309897" y="923330"/>
                </a:cubicBezTo>
                <a:cubicBezTo>
                  <a:pt x="3124968" y="942345"/>
                  <a:pt x="2897504" y="903717"/>
                  <a:pt x="2681017" y="923330"/>
                </a:cubicBezTo>
                <a:cubicBezTo>
                  <a:pt x="2464530" y="942943"/>
                  <a:pt x="2263484" y="953331"/>
                  <a:pt x="2052136" y="923330"/>
                </a:cubicBezTo>
                <a:cubicBezTo>
                  <a:pt x="1840788" y="893329"/>
                  <a:pt x="1647593" y="901570"/>
                  <a:pt x="1456355" y="923330"/>
                </a:cubicBezTo>
                <a:cubicBezTo>
                  <a:pt x="1265117" y="945090"/>
                  <a:pt x="1093968" y="939849"/>
                  <a:pt x="893672" y="923330"/>
                </a:cubicBezTo>
                <a:cubicBezTo>
                  <a:pt x="693376" y="906811"/>
                  <a:pt x="202800" y="947003"/>
                  <a:pt x="0" y="923330"/>
                </a:cubicBezTo>
                <a:cubicBezTo>
                  <a:pt x="-8727" y="747536"/>
                  <a:pt x="-3775" y="668116"/>
                  <a:pt x="0" y="480132"/>
                </a:cubicBezTo>
                <a:cubicBezTo>
                  <a:pt x="3775" y="292148"/>
                  <a:pt x="-5585" y="227943"/>
                  <a:pt x="0" y="0"/>
                </a:cubicBezTo>
                <a:close/>
              </a:path>
            </a:pathLst>
          </a:custGeom>
          <a:noFill/>
          <a:ln w="28575">
            <a:solidFill>
              <a:schemeClr val="tx1"/>
            </a:solidFill>
            <a:extLst>
              <a:ext uri="{C807C97D-BFC1-408E-A445-0C87EB9F89A2}">
                <ask:lineSketchStyleProps xmlns:ask="http://schemas.microsoft.com/office/drawing/2018/sketchyshapes" sd="3365593021">
                  <a:prstGeom prst="rect">
                    <a:avLst/>
                  </a:prstGeom>
                  <ask:type>
                    <ask:lineSketchFreehand/>
                  </ask:type>
                </ask:lineSketchStyleProps>
              </a:ext>
            </a:extLst>
          </a:ln>
        </p:spPr>
        <p:txBody>
          <a:bodyPr wrap="square" rtlCol="0">
            <a:spAutoFit/>
          </a:bodyPr>
          <a:lstStyle/>
          <a:p>
            <a:pPr algn="ctr"/>
            <a:r>
              <a:rPr lang="en-US" sz="5400" b="1" dirty="0"/>
              <a:t>Methods</a:t>
            </a:r>
          </a:p>
        </p:txBody>
      </p:sp>
      <p:sp>
        <p:nvSpPr>
          <p:cNvPr id="54" name="TextBox 53">
            <a:extLst>
              <a:ext uri="{FF2B5EF4-FFF2-40B4-BE49-F238E27FC236}">
                <a16:creationId xmlns:a16="http://schemas.microsoft.com/office/drawing/2014/main" id="{4E7D6E26-DE51-2641-9CFA-F2A1D24A4DFA}"/>
              </a:ext>
            </a:extLst>
          </p:cNvPr>
          <p:cNvSpPr txBox="1"/>
          <p:nvPr/>
        </p:nvSpPr>
        <p:spPr>
          <a:xfrm>
            <a:off x="21363308" y="16131139"/>
            <a:ext cx="1941492" cy="923330"/>
          </a:xfrm>
          <a:custGeom>
            <a:avLst/>
            <a:gdLst>
              <a:gd name="connsiteX0" fmla="*/ 0 w 1941492"/>
              <a:gd name="connsiteY0" fmla="*/ 0 h 923330"/>
              <a:gd name="connsiteX1" fmla="*/ 608334 w 1941492"/>
              <a:gd name="connsiteY1" fmla="*/ 0 h 923330"/>
              <a:gd name="connsiteX2" fmla="*/ 1294328 w 1941492"/>
              <a:gd name="connsiteY2" fmla="*/ 0 h 923330"/>
              <a:gd name="connsiteX3" fmla="*/ 1941492 w 1941492"/>
              <a:gd name="connsiteY3" fmla="*/ 0 h 923330"/>
              <a:gd name="connsiteX4" fmla="*/ 1941492 w 1941492"/>
              <a:gd name="connsiteY4" fmla="*/ 452432 h 923330"/>
              <a:gd name="connsiteX5" fmla="*/ 1941492 w 1941492"/>
              <a:gd name="connsiteY5" fmla="*/ 923330 h 923330"/>
              <a:gd name="connsiteX6" fmla="*/ 1274913 w 1941492"/>
              <a:gd name="connsiteY6" fmla="*/ 923330 h 923330"/>
              <a:gd name="connsiteX7" fmla="*/ 627749 w 1941492"/>
              <a:gd name="connsiteY7" fmla="*/ 923330 h 923330"/>
              <a:gd name="connsiteX8" fmla="*/ 0 w 1941492"/>
              <a:gd name="connsiteY8" fmla="*/ 923330 h 923330"/>
              <a:gd name="connsiteX9" fmla="*/ 0 w 1941492"/>
              <a:gd name="connsiteY9" fmla="*/ 470898 h 923330"/>
              <a:gd name="connsiteX10" fmla="*/ 0 w 1941492"/>
              <a:gd name="connsiteY10" fmla="*/ 0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41492" h="923330" extrusionOk="0">
                <a:moveTo>
                  <a:pt x="0" y="0"/>
                </a:moveTo>
                <a:cubicBezTo>
                  <a:pt x="276928" y="-13645"/>
                  <a:pt x="397408" y="-9471"/>
                  <a:pt x="608334" y="0"/>
                </a:cubicBezTo>
                <a:cubicBezTo>
                  <a:pt x="819260" y="9471"/>
                  <a:pt x="1008402" y="772"/>
                  <a:pt x="1294328" y="0"/>
                </a:cubicBezTo>
                <a:cubicBezTo>
                  <a:pt x="1580254" y="-772"/>
                  <a:pt x="1713242" y="-19597"/>
                  <a:pt x="1941492" y="0"/>
                </a:cubicBezTo>
                <a:cubicBezTo>
                  <a:pt x="1935060" y="109380"/>
                  <a:pt x="1934733" y="351145"/>
                  <a:pt x="1941492" y="452432"/>
                </a:cubicBezTo>
                <a:cubicBezTo>
                  <a:pt x="1948251" y="553719"/>
                  <a:pt x="1936898" y="802274"/>
                  <a:pt x="1941492" y="923330"/>
                </a:cubicBezTo>
                <a:cubicBezTo>
                  <a:pt x="1751327" y="924334"/>
                  <a:pt x="1511137" y="901971"/>
                  <a:pt x="1274913" y="923330"/>
                </a:cubicBezTo>
                <a:cubicBezTo>
                  <a:pt x="1038689" y="944689"/>
                  <a:pt x="775164" y="903885"/>
                  <a:pt x="627749" y="923330"/>
                </a:cubicBezTo>
                <a:cubicBezTo>
                  <a:pt x="480334" y="942775"/>
                  <a:pt x="194291" y="933569"/>
                  <a:pt x="0" y="923330"/>
                </a:cubicBezTo>
                <a:cubicBezTo>
                  <a:pt x="17233" y="736903"/>
                  <a:pt x="622" y="615992"/>
                  <a:pt x="0" y="470898"/>
                </a:cubicBezTo>
                <a:cubicBezTo>
                  <a:pt x="-622" y="325804"/>
                  <a:pt x="12177" y="110046"/>
                  <a:pt x="0" y="0"/>
                </a:cubicBezTo>
                <a:close/>
              </a:path>
            </a:pathLst>
          </a:custGeom>
          <a:noFill/>
          <a:ln w="28575">
            <a:solidFill>
              <a:schemeClr val="tx1"/>
            </a:solidFill>
            <a:extLst>
              <a:ext uri="{C807C97D-BFC1-408E-A445-0C87EB9F89A2}">
                <ask:lineSketchStyleProps xmlns:ask="http://schemas.microsoft.com/office/drawing/2018/sketchyshapes" sd="832229321">
                  <a:prstGeom prst="rect">
                    <a:avLst/>
                  </a:prstGeom>
                  <ask:type>
                    <ask:lineSketchFreehand/>
                  </ask:type>
                </ask:lineSketchStyleProps>
              </a:ext>
            </a:extLst>
          </a:ln>
        </p:spPr>
        <p:txBody>
          <a:bodyPr wrap="square" rtlCol="0">
            <a:spAutoFit/>
          </a:bodyPr>
          <a:lstStyle/>
          <a:p>
            <a:pPr algn="ctr"/>
            <a:r>
              <a:rPr lang="en-US" sz="5400" b="1" dirty="0"/>
              <a:t>Data</a:t>
            </a:r>
          </a:p>
        </p:txBody>
      </p:sp>
      <p:sp>
        <p:nvSpPr>
          <p:cNvPr id="55" name="TextBox 54">
            <a:extLst>
              <a:ext uri="{FF2B5EF4-FFF2-40B4-BE49-F238E27FC236}">
                <a16:creationId xmlns:a16="http://schemas.microsoft.com/office/drawing/2014/main" id="{F9CB8E50-CB55-6E42-9C3D-9B2C7AD11B7D}"/>
              </a:ext>
            </a:extLst>
          </p:cNvPr>
          <p:cNvSpPr txBox="1"/>
          <p:nvPr/>
        </p:nvSpPr>
        <p:spPr>
          <a:xfrm>
            <a:off x="20068676" y="8507458"/>
            <a:ext cx="4468205" cy="923330"/>
          </a:xfrm>
          <a:custGeom>
            <a:avLst/>
            <a:gdLst>
              <a:gd name="connsiteX0" fmla="*/ 0 w 4468205"/>
              <a:gd name="connsiteY0" fmla="*/ 0 h 923330"/>
              <a:gd name="connsiteX1" fmla="*/ 504269 w 4468205"/>
              <a:gd name="connsiteY1" fmla="*/ 0 h 923330"/>
              <a:gd name="connsiteX2" fmla="*/ 1053220 w 4468205"/>
              <a:gd name="connsiteY2" fmla="*/ 0 h 923330"/>
              <a:gd name="connsiteX3" fmla="*/ 1780899 w 4468205"/>
              <a:gd name="connsiteY3" fmla="*/ 0 h 923330"/>
              <a:gd name="connsiteX4" fmla="*/ 2419214 w 4468205"/>
              <a:gd name="connsiteY4" fmla="*/ 0 h 923330"/>
              <a:gd name="connsiteX5" fmla="*/ 3057529 w 4468205"/>
              <a:gd name="connsiteY5" fmla="*/ 0 h 923330"/>
              <a:gd name="connsiteX6" fmla="*/ 3606480 w 4468205"/>
              <a:gd name="connsiteY6" fmla="*/ 0 h 923330"/>
              <a:gd name="connsiteX7" fmla="*/ 4468205 w 4468205"/>
              <a:gd name="connsiteY7" fmla="*/ 0 h 923330"/>
              <a:gd name="connsiteX8" fmla="*/ 4468205 w 4468205"/>
              <a:gd name="connsiteY8" fmla="*/ 443198 h 923330"/>
              <a:gd name="connsiteX9" fmla="*/ 4468205 w 4468205"/>
              <a:gd name="connsiteY9" fmla="*/ 923330 h 923330"/>
              <a:gd name="connsiteX10" fmla="*/ 3829890 w 4468205"/>
              <a:gd name="connsiteY10" fmla="*/ 923330 h 923330"/>
              <a:gd name="connsiteX11" fmla="*/ 3191575 w 4468205"/>
              <a:gd name="connsiteY11" fmla="*/ 923330 h 923330"/>
              <a:gd name="connsiteX12" fmla="*/ 2642624 w 4468205"/>
              <a:gd name="connsiteY12" fmla="*/ 923330 h 923330"/>
              <a:gd name="connsiteX13" fmla="*/ 1914945 w 4468205"/>
              <a:gd name="connsiteY13" fmla="*/ 923330 h 923330"/>
              <a:gd name="connsiteX14" fmla="*/ 1321312 w 4468205"/>
              <a:gd name="connsiteY14" fmla="*/ 923330 h 923330"/>
              <a:gd name="connsiteX15" fmla="*/ 727679 w 4468205"/>
              <a:gd name="connsiteY15" fmla="*/ 923330 h 923330"/>
              <a:gd name="connsiteX16" fmla="*/ 0 w 4468205"/>
              <a:gd name="connsiteY16" fmla="*/ 923330 h 923330"/>
              <a:gd name="connsiteX17" fmla="*/ 0 w 4468205"/>
              <a:gd name="connsiteY17" fmla="*/ 461665 h 923330"/>
              <a:gd name="connsiteX18" fmla="*/ 0 w 4468205"/>
              <a:gd name="connsiteY18" fmla="*/ 0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68205" h="923330" extrusionOk="0">
                <a:moveTo>
                  <a:pt x="0" y="0"/>
                </a:moveTo>
                <a:cubicBezTo>
                  <a:pt x="237141" y="11652"/>
                  <a:pt x="298732" y="-17474"/>
                  <a:pt x="504269" y="0"/>
                </a:cubicBezTo>
                <a:cubicBezTo>
                  <a:pt x="709806" y="17474"/>
                  <a:pt x="804176" y="-17767"/>
                  <a:pt x="1053220" y="0"/>
                </a:cubicBezTo>
                <a:cubicBezTo>
                  <a:pt x="1302264" y="17767"/>
                  <a:pt x="1549019" y="3761"/>
                  <a:pt x="1780899" y="0"/>
                </a:cubicBezTo>
                <a:cubicBezTo>
                  <a:pt x="2012779" y="-3761"/>
                  <a:pt x="2156342" y="10107"/>
                  <a:pt x="2419214" y="0"/>
                </a:cubicBezTo>
                <a:cubicBezTo>
                  <a:pt x="2682086" y="-10107"/>
                  <a:pt x="2833746" y="-30392"/>
                  <a:pt x="3057529" y="0"/>
                </a:cubicBezTo>
                <a:cubicBezTo>
                  <a:pt x="3281313" y="30392"/>
                  <a:pt x="3347910" y="-13751"/>
                  <a:pt x="3606480" y="0"/>
                </a:cubicBezTo>
                <a:cubicBezTo>
                  <a:pt x="3865050" y="13751"/>
                  <a:pt x="4196941" y="12860"/>
                  <a:pt x="4468205" y="0"/>
                </a:cubicBezTo>
                <a:cubicBezTo>
                  <a:pt x="4453604" y="151632"/>
                  <a:pt x="4464606" y="254431"/>
                  <a:pt x="4468205" y="443198"/>
                </a:cubicBezTo>
                <a:cubicBezTo>
                  <a:pt x="4471804" y="631965"/>
                  <a:pt x="4445548" y="708235"/>
                  <a:pt x="4468205" y="923330"/>
                </a:cubicBezTo>
                <a:cubicBezTo>
                  <a:pt x="4327496" y="916647"/>
                  <a:pt x="3999911" y="931055"/>
                  <a:pt x="3829890" y="923330"/>
                </a:cubicBezTo>
                <a:cubicBezTo>
                  <a:pt x="3659869" y="915605"/>
                  <a:pt x="3385672" y="931269"/>
                  <a:pt x="3191575" y="923330"/>
                </a:cubicBezTo>
                <a:cubicBezTo>
                  <a:pt x="2997478" y="915391"/>
                  <a:pt x="2836246" y="939097"/>
                  <a:pt x="2642624" y="923330"/>
                </a:cubicBezTo>
                <a:cubicBezTo>
                  <a:pt x="2449002" y="907563"/>
                  <a:pt x="2164732" y="893750"/>
                  <a:pt x="1914945" y="923330"/>
                </a:cubicBezTo>
                <a:cubicBezTo>
                  <a:pt x="1665158" y="952910"/>
                  <a:pt x="1498716" y="905139"/>
                  <a:pt x="1321312" y="923330"/>
                </a:cubicBezTo>
                <a:cubicBezTo>
                  <a:pt x="1143908" y="941521"/>
                  <a:pt x="1004522" y="900883"/>
                  <a:pt x="727679" y="923330"/>
                </a:cubicBezTo>
                <a:cubicBezTo>
                  <a:pt x="450836" y="945777"/>
                  <a:pt x="170885" y="940364"/>
                  <a:pt x="0" y="923330"/>
                </a:cubicBezTo>
                <a:cubicBezTo>
                  <a:pt x="15214" y="726300"/>
                  <a:pt x="-2158" y="567549"/>
                  <a:pt x="0" y="461665"/>
                </a:cubicBezTo>
                <a:cubicBezTo>
                  <a:pt x="2158" y="355782"/>
                  <a:pt x="-5640" y="122096"/>
                  <a:pt x="0" y="0"/>
                </a:cubicBezTo>
                <a:close/>
              </a:path>
            </a:pathLst>
          </a:custGeom>
          <a:noFill/>
          <a:ln w="28575">
            <a:solidFill>
              <a:schemeClr val="tx1"/>
            </a:solidFill>
            <a:extLst>
              <a:ext uri="{C807C97D-BFC1-408E-A445-0C87EB9F89A2}">
                <ask:lineSketchStyleProps xmlns:ask="http://schemas.microsoft.com/office/drawing/2018/sketchyshapes" sd="2650216993">
                  <a:prstGeom prst="rect">
                    <a:avLst/>
                  </a:prstGeom>
                  <ask:type>
                    <ask:lineSketchFreehand/>
                  </ask:type>
                </ask:lineSketchStyleProps>
              </a:ext>
            </a:extLst>
          </a:ln>
        </p:spPr>
        <p:txBody>
          <a:bodyPr wrap="square" rtlCol="0">
            <a:spAutoFit/>
          </a:bodyPr>
          <a:lstStyle/>
          <a:p>
            <a:pPr algn="ctr"/>
            <a:r>
              <a:rPr lang="en-US" sz="5400" b="1" dirty="0"/>
              <a:t>Introduction</a:t>
            </a:r>
          </a:p>
        </p:txBody>
      </p:sp>
      <p:sp>
        <p:nvSpPr>
          <p:cNvPr id="56" name="TextBox 55">
            <a:extLst>
              <a:ext uri="{FF2B5EF4-FFF2-40B4-BE49-F238E27FC236}">
                <a16:creationId xmlns:a16="http://schemas.microsoft.com/office/drawing/2014/main" id="{D09D5803-DE81-2441-BCD2-0D884DF50CBE}"/>
              </a:ext>
            </a:extLst>
          </p:cNvPr>
          <p:cNvSpPr txBox="1"/>
          <p:nvPr/>
        </p:nvSpPr>
        <p:spPr>
          <a:xfrm>
            <a:off x="16529139" y="24975254"/>
            <a:ext cx="11633305" cy="8956298"/>
          </a:xfrm>
          <a:prstGeom prst="rect">
            <a:avLst/>
          </a:prstGeom>
          <a:noFill/>
        </p:spPr>
        <p:txBody>
          <a:bodyPr wrap="square" rtlCol="0">
            <a:spAutoFit/>
          </a:bodyPr>
          <a:lstStyle/>
          <a:p>
            <a:r>
              <a:rPr lang="en-US" sz="3600" dirty="0"/>
              <a:t>Image processing was done using Python libraries </a:t>
            </a:r>
            <a:r>
              <a:rPr lang="en-US" sz="3600" b="1" dirty="0"/>
              <a:t>cv2</a:t>
            </a:r>
            <a:r>
              <a:rPr lang="en-US" sz="3600" dirty="0"/>
              <a:t>, </a:t>
            </a:r>
            <a:r>
              <a:rPr lang="en-US" sz="3600" b="1" dirty="0"/>
              <a:t>numpy</a:t>
            </a:r>
            <a:r>
              <a:rPr lang="en-US" sz="3600" dirty="0"/>
              <a:t>, and </a:t>
            </a:r>
            <a:r>
              <a:rPr lang="en-US" sz="3600" b="1" dirty="0"/>
              <a:t>scipy</a:t>
            </a:r>
            <a:r>
              <a:rPr lang="en-US" sz="3600" dirty="0"/>
              <a:t>. The script crops the frames from images in following steps:</a:t>
            </a:r>
          </a:p>
          <a:p>
            <a:pPr marL="742950" indent="-742950">
              <a:buFont typeface="+mj-lt"/>
              <a:buAutoNum type="arabicPeriod"/>
            </a:pPr>
            <a:r>
              <a:rPr lang="en-US" sz="3600" dirty="0"/>
              <a:t>Applies </a:t>
            </a:r>
            <a:r>
              <a:rPr lang="en-US" sz="3600" b="1" dirty="0"/>
              <a:t>non-local means denoising</a:t>
            </a:r>
            <a:r>
              <a:rPr lang="en-US" sz="3600" dirty="0"/>
              <a:t>, which makes the picture blurred, but leaves stronger lines sharper.</a:t>
            </a:r>
          </a:p>
          <a:p>
            <a:pPr marL="742950" indent="-742950">
              <a:buFont typeface="+mj-lt"/>
              <a:buAutoNum type="arabicPeriod"/>
            </a:pPr>
            <a:r>
              <a:rPr lang="en-US" sz="3600" dirty="0"/>
              <a:t>Applies </a:t>
            </a:r>
            <a:r>
              <a:rPr lang="en-US" sz="3600" b="1" dirty="0"/>
              <a:t>Canny edge detection </a:t>
            </a:r>
            <a:r>
              <a:rPr lang="en-US" sz="3600" dirty="0"/>
              <a:t>with low thresholds to detect maximum amount of both horizontal and vertical edges with Sobel kernel.</a:t>
            </a:r>
          </a:p>
          <a:p>
            <a:pPr marL="742950" indent="-742950">
              <a:buFont typeface="+mj-lt"/>
              <a:buAutoNum type="arabicPeriod"/>
            </a:pPr>
            <a:r>
              <a:rPr lang="en-US" sz="3600" dirty="0"/>
              <a:t>Filter out lines that can be found only upwards or sideways or rotate until such lines are found for both directions.</a:t>
            </a:r>
          </a:p>
          <a:p>
            <a:pPr marL="742950" indent="-742950">
              <a:buFont typeface="+mj-lt"/>
              <a:buAutoNum type="arabicPeriod"/>
            </a:pPr>
            <a:r>
              <a:rPr lang="en-US" sz="3600" dirty="0"/>
              <a:t>Threshold the found images by calculating 	z-scores over both axes and selecting the nearest suitable (z &gt; 1.98) coordinate from the center of given axis.</a:t>
            </a:r>
          </a:p>
          <a:p>
            <a:pPr marL="742950" indent="-742950">
              <a:buFont typeface="+mj-lt"/>
              <a:buAutoNum type="arabicPeriod"/>
            </a:pPr>
            <a:r>
              <a:rPr lang="en-US" sz="3600" dirty="0"/>
              <a:t>Rotate and crop the original image with found coordinates and degrees.</a:t>
            </a:r>
          </a:p>
        </p:txBody>
      </p:sp>
      <p:sp>
        <p:nvSpPr>
          <p:cNvPr id="59" name="TextBox 58">
            <a:extLst>
              <a:ext uri="{FF2B5EF4-FFF2-40B4-BE49-F238E27FC236}">
                <a16:creationId xmlns:a16="http://schemas.microsoft.com/office/drawing/2014/main" id="{9D904798-9372-D24E-84D7-19CC8531BF09}"/>
              </a:ext>
            </a:extLst>
          </p:cNvPr>
          <p:cNvSpPr txBox="1"/>
          <p:nvPr/>
        </p:nvSpPr>
        <p:spPr>
          <a:xfrm>
            <a:off x="6865466" y="16850929"/>
            <a:ext cx="548640" cy="769441"/>
          </a:xfrm>
          <a:prstGeom prst="rect">
            <a:avLst/>
          </a:prstGeom>
          <a:noFill/>
        </p:spPr>
        <p:txBody>
          <a:bodyPr wrap="square" rtlCol="0">
            <a:spAutoFit/>
          </a:bodyPr>
          <a:lstStyle/>
          <a:p>
            <a:r>
              <a:rPr lang="en-US" sz="4400" dirty="0"/>
              <a:t>1</a:t>
            </a:r>
          </a:p>
        </p:txBody>
      </p:sp>
      <p:sp>
        <p:nvSpPr>
          <p:cNvPr id="60" name="TextBox 59">
            <a:extLst>
              <a:ext uri="{FF2B5EF4-FFF2-40B4-BE49-F238E27FC236}">
                <a16:creationId xmlns:a16="http://schemas.microsoft.com/office/drawing/2014/main" id="{E8B7E769-E7CC-3147-A598-C61D702AC805}"/>
              </a:ext>
            </a:extLst>
          </p:cNvPr>
          <p:cNvSpPr txBox="1"/>
          <p:nvPr/>
        </p:nvSpPr>
        <p:spPr>
          <a:xfrm>
            <a:off x="7261706" y="18952273"/>
            <a:ext cx="548640" cy="769441"/>
          </a:xfrm>
          <a:prstGeom prst="rect">
            <a:avLst/>
          </a:prstGeom>
          <a:noFill/>
        </p:spPr>
        <p:txBody>
          <a:bodyPr wrap="square" rtlCol="0">
            <a:spAutoFit/>
          </a:bodyPr>
          <a:lstStyle/>
          <a:p>
            <a:r>
              <a:rPr lang="en-US" sz="4400" dirty="0"/>
              <a:t>2</a:t>
            </a:r>
          </a:p>
        </p:txBody>
      </p:sp>
      <p:sp>
        <p:nvSpPr>
          <p:cNvPr id="61" name="TextBox 60">
            <a:extLst>
              <a:ext uri="{FF2B5EF4-FFF2-40B4-BE49-F238E27FC236}">
                <a16:creationId xmlns:a16="http://schemas.microsoft.com/office/drawing/2014/main" id="{13853E25-DCB0-DA40-810F-7B220FCD5F14}"/>
              </a:ext>
            </a:extLst>
          </p:cNvPr>
          <p:cNvSpPr txBox="1"/>
          <p:nvPr/>
        </p:nvSpPr>
        <p:spPr>
          <a:xfrm>
            <a:off x="7476465" y="21246730"/>
            <a:ext cx="548640" cy="769441"/>
          </a:xfrm>
          <a:prstGeom prst="rect">
            <a:avLst/>
          </a:prstGeom>
          <a:noFill/>
        </p:spPr>
        <p:txBody>
          <a:bodyPr wrap="square" rtlCol="0">
            <a:spAutoFit/>
          </a:bodyPr>
          <a:lstStyle/>
          <a:p>
            <a:r>
              <a:rPr lang="en-US" sz="4400" dirty="0"/>
              <a:t>3</a:t>
            </a:r>
          </a:p>
        </p:txBody>
      </p:sp>
      <p:sp>
        <p:nvSpPr>
          <p:cNvPr id="62" name="TextBox 61">
            <a:extLst>
              <a:ext uri="{FF2B5EF4-FFF2-40B4-BE49-F238E27FC236}">
                <a16:creationId xmlns:a16="http://schemas.microsoft.com/office/drawing/2014/main" id="{BEB70B47-539B-F842-9EBD-86870FBD8A38}"/>
              </a:ext>
            </a:extLst>
          </p:cNvPr>
          <p:cNvSpPr txBox="1"/>
          <p:nvPr/>
        </p:nvSpPr>
        <p:spPr>
          <a:xfrm>
            <a:off x="10671962" y="24572950"/>
            <a:ext cx="548640" cy="769441"/>
          </a:xfrm>
          <a:prstGeom prst="rect">
            <a:avLst/>
          </a:prstGeom>
          <a:noFill/>
        </p:spPr>
        <p:txBody>
          <a:bodyPr wrap="square" rtlCol="0">
            <a:spAutoFit/>
          </a:bodyPr>
          <a:lstStyle/>
          <a:p>
            <a:r>
              <a:rPr lang="en-US" sz="4400" dirty="0"/>
              <a:t>4</a:t>
            </a:r>
          </a:p>
        </p:txBody>
      </p:sp>
      <p:sp>
        <p:nvSpPr>
          <p:cNvPr id="63" name="TextBox 62">
            <a:extLst>
              <a:ext uri="{FF2B5EF4-FFF2-40B4-BE49-F238E27FC236}">
                <a16:creationId xmlns:a16="http://schemas.microsoft.com/office/drawing/2014/main" id="{D1025E65-36F9-2B4F-8B98-2A51A14E6305}"/>
              </a:ext>
            </a:extLst>
          </p:cNvPr>
          <p:cNvSpPr txBox="1"/>
          <p:nvPr/>
        </p:nvSpPr>
        <p:spPr>
          <a:xfrm>
            <a:off x="8222448" y="30053639"/>
            <a:ext cx="548640" cy="769441"/>
          </a:xfrm>
          <a:prstGeom prst="rect">
            <a:avLst/>
          </a:prstGeom>
          <a:noFill/>
        </p:spPr>
        <p:txBody>
          <a:bodyPr wrap="square" rtlCol="0">
            <a:spAutoFit/>
          </a:bodyPr>
          <a:lstStyle/>
          <a:p>
            <a:r>
              <a:rPr lang="en-US" sz="4400" dirty="0"/>
              <a:t>5</a:t>
            </a:r>
          </a:p>
        </p:txBody>
      </p:sp>
      <p:sp>
        <p:nvSpPr>
          <p:cNvPr id="2" name="TextBox 1"/>
          <p:cNvSpPr txBox="1"/>
          <p:nvPr/>
        </p:nvSpPr>
        <p:spPr>
          <a:xfrm>
            <a:off x="16560417" y="17148720"/>
            <a:ext cx="11714132" cy="5632311"/>
          </a:xfrm>
          <a:prstGeom prst="rect">
            <a:avLst/>
          </a:prstGeom>
          <a:noFill/>
        </p:spPr>
        <p:txBody>
          <a:bodyPr wrap="square" rtlCol="0">
            <a:spAutoFit/>
          </a:bodyPr>
          <a:lstStyle/>
          <a:p>
            <a:pPr algn="just"/>
            <a:r>
              <a:rPr lang="en-GB" sz="3600" dirty="0"/>
              <a:t>We get our data from ​ajapaik.ee and from Alvin Meltsov personal archive of Navi village. The pictures are usually portraits, group photos or pictures of buildings. Most of the images are black and white, but some are coloured. Main problem with the data is that many pictures are scans of photo albums or photos of those albums. The latter have often uneven lightning conditions.</a:t>
            </a:r>
          </a:p>
          <a:p>
            <a:pPr algn="just"/>
            <a:r>
              <a:rPr lang="en-GB" sz="3600" dirty="0"/>
              <a:t>	We don’t do any manual processing to the images beforehand. As this algorithm only detects single pictures successfully, we selected 50 photos for our testing.</a:t>
            </a:r>
          </a:p>
        </p:txBody>
      </p:sp>
      <p:sp>
        <p:nvSpPr>
          <p:cNvPr id="6" name="TextBox 5"/>
          <p:cNvSpPr txBox="1"/>
          <p:nvPr/>
        </p:nvSpPr>
        <p:spPr>
          <a:xfrm>
            <a:off x="16529140" y="9577008"/>
            <a:ext cx="11714132" cy="5632311"/>
          </a:xfrm>
          <a:prstGeom prst="rect">
            <a:avLst/>
          </a:prstGeom>
          <a:noFill/>
        </p:spPr>
        <p:txBody>
          <a:bodyPr wrap="square" rtlCol="0">
            <a:spAutoFit/>
          </a:bodyPr>
          <a:lstStyle/>
          <a:p>
            <a:pPr algn="just"/>
            <a:r>
              <a:rPr lang="en-GB" sz="3600" dirty="0"/>
              <a:t>Our project was done in cooperation with the historical pictures repository </a:t>
            </a:r>
            <a:r>
              <a:rPr lang="en-GB" sz="3600" dirty="0" err="1"/>
              <a:t>Ajapaik</a:t>
            </a:r>
            <a:r>
              <a:rPr lang="en-GB" sz="3600" dirty="0"/>
              <a:t> which in addition to accessing data from various national archive databases also expands on the available data by offering user-friendly website. </a:t>
            </a:r>
          </a:p>
          <a:p>
            <a:pPr algn="just"/>
            <a:r>
              <a:rPr lang="en-GB" sz="3600" dirty="0"/>
              <a:t>	Our goal is to create an algorithm to automatically crop frames or excess from the images and only output the picture. The motivation behind this is to reduce the storage requirements of picture archives by eliminating not important space from the pictures and improving detecting duplicated photos from the dataset.</a:t>
            </a:r>
            <a:endParaRPr lang="en-US" sz="3600" dirty="0"/>
          </a:p>
        </p:txBody>
      </p:sp>
      <p:sp>
        <p:nvSpPr>
          <p:cNvPr id="13" name="Rectangle 12"/>
          <p:cNvSpPr/>
          <p:nvPr/>
        </p:nvSpPr>
        <p:spPr>
          <a:xfrm>
            <a:off x="-59295" y="39651009"/>
            <a:ext cx="30334508" cy="3158509"/>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26" name="Picture 2" descr="Kujutiste tulemus päringule university of tartu logo&quot;"/>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104631" y="40060261"/>
            <a:ext cx="2424509" cy="242450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Kujutiste tulemus päringule ajapaik&quot;"/>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5855174" y="39975752"/>
            <a:ext cx="4181695" cy="2509018"/>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p:cNvSpPr txBox="1"/>
          <p:nvPr/>
        </p:nvSpPr>
        <p:spPr>
          <a:xfrm>
            <a:off x="188221" y="40630098"/>
            <a:ext cx="12058286" cy="1200329"/>
          </a:xfrm>
          <a:prstGeom prst="rect">
            <a:avLst/>
          </a:prstGeom>
          <a:noFill/>
        </p:spPr>
        <p:txBody>
          <a:bodyPr wrap="square" rtlCol="0">
            <a:spAutoFit/>
          </a:bodyPr>
          <a:lstStyle/>
          <a:p>
            <a:r>
              <a:rPr lang="en-GB" sz="3600" dirty="0">
                <a:solidFill>
                  <a:schemeClr val="bg2">
                    <a:lumMod val="50000"/>
                  </a:schemeClr>
                </a:solidFill>
              </a:rPr>
              <a:t>Project repository: github.com/hzuppur/Andmeteadus_projekt_ajapaik</a:t>
            </a:r>
          </a:p>
        </p:txBody>
      </p:sp>
      <p:pic>
        <p:nvPicPr>
          <p:cNvPr id="1030" name="Picture 6" descr="Kujutiste tulemus päringule it akadeemia logo&quot;"/>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221327" y="40577189"/>
            <a:ext cx="4762500" cy="1390651"/>
          </a:xfrm>
          <a:prstGeom prst="rect">
            <a:avLst/>
          </a:prstGeom>
          <a:noFill/>
          <a:extLst>
            <a:ext uri="{909E8E84-426E-40DD-AFC4-6F175D3DCCD1}">
              <a14:hiddenFill xmlns:a14="http://schemas.microsoft.com/office/drawing/2010/main">
                <a:solidFill>
                  <a:srgbClr val="FFFFFF"/>
                </a:solidFill>
              </a14:hiddenFill>
            </a:ext>
          </a:extLst>
        </p:spPr>
      </p:pic>
      <p:cxnSp>
        <p:nvCxnSpPr>
          <p:cNvPr id="31" name="Straight Connector 30">
            <a:extLst>
              <a:ext uri="{FF2B5EF4-FFF2-40B4-BE49-F238E27FC236}">
                <a16:creationId xmlns:a16="http://schemas.microsoft.com/office/drawing/2014/main" id="{DBAC77BF-A4BF-1B44-9291-8B6FDCB04F6D}"/>
              </a:ext>
            </a:extLst>
          </p:cNvPr>
          <p:cNvCxnSpPr>
            <a:cxnSpLocks/>
          </p:cNvCxnSpPr>
          <p:nvPr/>
        </p:nvCxnSpPr>
        <p:spPr>
          <a:xfrm>
            <a:off x="5069305" y="26164674"/>
            <a:ext cx="0" cy="1459831"/>
          </a:xfrm>
          <a:prstGeom prst="line">
            <a:avLst/>
          </a:prstGeom>
          <a:ln w="28575">
            <a:prstDash val="lgDash"/>
          </a:ln>
        </p:spPr>
        <p:style>
          <a:lnRef idx="3">
            <a:schemeClr val="accent2"/>
          </a:lnRef>
          <a:fillRef idx="0">
            <a:schemeClr val="accent2"/>
          </a:fillRef>
          <a:effectRef idx="2">
            <a:schemeClr val="accent2"/>
          </a:effectRef>
          <a:fontRef idx="minor">
            <a:schemeClr val="tx1"/>
          </a:fontRef>
        </p:style>
      </p:cxnSp>
      <p:cxnSp>
        <p:nvCxnSpPr>
          <p:cNvPr id="51" name="Straight Connector 50">
            <a:extLst>
              <a:ext uri="{FF2B5EF4-FFF2-40B4-BE49-F238E27FC236}">
                <a16:creationId xmlns:a16="http://schemas.microsoft.com/office/drawing/2014/main" id="{E97CA31B-22A1-6B45-9630-1AB9ED9B2193}"/>
              </a:ext>
            </a:extLst>
          </p:cNvPr>
          <p:cNvCxnSpPr>
            <a:cxnSpLocks/>
          </p:cNvCxnSpPr>
          <p:nvPr/>
        </p:nvCxnSpPr>
        <p:spPr>
          <a:xfrm>
            <a:off x="10439084" y="26164674"/>
            <a:ext cx="0" cy="1459831"/>
          </a:xfrm>
          <a:prstGeom prst="line">
            <a:avLst/>
          </a:prstGeom>
          <a:ln w="28575">
            <a:prstDash val="lgDash"/>
          </a:ln>
        </p:spPr>
        <p:style>
          <a:lnRef idx="3">
            <a:schemeClr val="accent2"/>
          </a:lnRef>
          <a:fillRef idx="0">
            <a:schemeClr val="accent2"/>
          </a:fillRef>
          <a:effectRef idx="2">
            <a:schemeClr val="accent2"/>
          </a:effectRef>
          <a:fontRef idx="minor">
            <a:schemeClr val="tx1"/>
          </a:fontRef>
        </p:style>
      </p:cxnSp>
      <p:cxnSp>
        <p:nvCxnSpPr>
          <p:cNvPr id="57" name="Straight Connector 56">
            <a:extLst>
              <a:ext uri="{FF2B5EF4-FFF2-40B4-BE49-F238E27FC236}">
                <a16:creationId xmlns:a16="http://schemas.microsoft.com/office/drawing/2014/main" id="{D8564098-330D-4543-AD39-40BF14468417}"/>
              </a:ext>
            </a:extLst>
          </p:cNvPr>
          <p:cNvCxnSpPr>
            <a:cxnSpLocks/>
          </p:cNvCxnSpPr>
          <p:nvPr/>
        </p:nvCxnSpPr>
        <p:spPr>
          <a:xfrm>
            <a:off x="11240339" y="27937327"/>
            <a:ext cx="0" cy="1596189"/>
          </a:xfrm>
          <a:prstGeom prst="line">
            <a:avLst/>
          </a:prstGeom>
          <a:ln w="28575">
            <a:prstDash val="lgDash"/>
          </a:ln>
        </p:spPr>
        <p:style>
          <a:lnRef idx="3">
            <a:schemeClr val="accent2"/>
          </a:lnRef>
          <a:fillRef idx="0">
            <a:schemeClr val="accent2"/>
          </a:fillRef>
          <a:effectRef idx="2">
            <a:schemeClr val="accent2"/>
          </a:effectRef>
          <a:fontRef idx="minor">
            <a:schemeClr val="tx1"/>
          </a:fontRef>
        </p:style>
      </p:cxnSp>
      <p:cxnSp>
        <p:nvCxnSpPr>
          <p:cNvPr id="64" name="Straight Connector 63">
            <a:extLst>
              <a:ext uri="{FF2B5EF4-FFF2-40B4-BE49-F238E27FC236}">
                <a16:creationId xmlns:a16="http://schemas.microsoft.com/office/drawing/2014/main" id="{398CEBDD-12A9-6143-BC11-C7293FEC6CA6}"/>
              </a:ext>
            </a:extLst>
          </p:cNvPr>
          <p:cNvCxnSpPr>
            <a:cxnSpLocks/>
          </p:cNvCxnSpPr>
          <p:nvPr/>
        </p:nvCxnSpPr>
        <p:spPr>
          <a:xfrm>
            <a:off x="4013371" y="27937327"/>
            <a:ext cx="0" cy="1596189"/>
          </a:xfrm>
          <a:prstGeom prst="line">
            <a:avLst/>
          </a:prstGeom>
          <a:ln w="28575">
            <a:prstDash val="lgDash"/>
          </a:ln>
        </p:spPr>
        <p:style>
          <a:lnRef idx="3">
            <a:schemeClr val="accent2"/>
          </a:lnRef>
          <a:fillRef idx="0">
            <a:schemeClr val="accent2"/>
          </a:fillRef>
          <a:effectRef idx="2">
            <a:schemeClr val="accent2"/>
          </a:effectRef>
          <a:fontRef idx="minor">
            <a:schemeClr val="tx1"/>
          </a:fontRef>
        </p:style>
      </p:cxnSp>
      <p:pic>
        <p:nvPicPr>
          <p:cNvPr id="38" name="Picture 37" descr="A group of baseball players posing for a photo&#10;&#10;Description automatically generated">
            <a:extLst>
              <a:ext uri="{FF2B5EF4-FFF2-40B4-BE49-F238E27FC236}">
                <a16:creationId xmlns:a16="http://schemas.microsoft.com/office/drawing/2014/main" id="{5ED5EF3D-94EB-D948-A0C3-3C9FCEE7C37C}"/>
              </a:ext>
            </a:extLst>
          </p:cNvPr>
          <p:cNvPicPr>
            <a:picLocks noChangeAspect="1"/>
          </p:cNvPicPr>
          <p:nvPr/>
        </p:nvPicPr>
        <p:blipFill>
          <a:blip r:embed="rId11"/>
          <a:stretch>
            <a:fillRect/>
          </a:stretch>
        </p:blipFill>
        <p:spPr>
          <a:xfrm>
            <a:off x="2356353" y="31233219"/>
            <a:ext cx="10928108" cy="6753326"/>
          </a:xfrm>
          <a:prstGeom prst="roundRect">
            <a:avLst>
              <a:gd name="adj" fmla="val 4167"/>
            </a:avLst>
          </a:prstGeom>
          <a:solidFill>
            <a:srgbClr val="FFFFFF"/>
          </a:solidFill>
          <a:ln w="7620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
        <p:nvSpPr>
          <p:cNvPr id="65" name="Rounded Rectangle 64">
            <a:extLst>
              <a:ext uri="{FF2B5EF4-FFF2-40B4-BE49-F238E27FC236}">
                <a16:creationId xmlns:a16="http://schemas.microsoft.com/office/drawing/2014/main" id="{4AF9A2E9-9D76-704D-AA2E-E1B166390291}"/>
              </a:ext>
            </a:extLst>
          </p:cNvPr>
          <p:cNvSpPr/>
          <p:nvPr/>
        </p:nvSpPr>
        <p:spPr>
          <a:xfrm>
            <a:off x="15545073" y="34714281"/>
            <a:ext cx="13354380" cy="4359044"/>
          </a:xfrm>
          <a:prstGeom prst="roundRect">
            <a:avLst/>
          </a:prstGeom>
          <a:solidFill>
            <a:schemeClr val="bg2">
              <a:alpha val="74902"/>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66">
            <a:extLst>
              <a:ext uri="{FF2B5EF4-FFF2-40B4-BE49-F238E27FC236}">
                <a16:creationId xmlns:a16="http://schemas.microsoft.com/office/drawing/2014/main" id="{84E0AF0E-65A7-5E49-8529-F09557702B3B}"/>
              </a:ext>
            </a:extLst>
          </p:cNvPr>
          <p:cNvSpPr txBox="1"/>
          <p:nvPr/>
        </p:nvSpPr>
        <p:spPr>
          <a:xfrm>
            <a:off x="20557166" y="34957903"/>
            <a:ext cx="3309897" cy="923330"/>
          </a:xfrm>
          <a:custGeom>
            <a:avLst/>
            <a:gdLst>
              <a:gd name="connsiteX0" fmla="*/ 0 w 3309897"/>
              <a:gd name="connsiteY0" fmla="*/ 0 h 923330"/>
              <a:gd name="connsiteX1" fmla="*/ 695078 w 3309897"/>
              <a:gd name="connsiteY1" fmla="*/ 0 h 923330"/>
              <a:gd name="connsiteX2" fmla="*/ 1390157 w 3309897"/>
              <a:gd name="connsiteY2" fmla="*/ 0 h 923330"/>
              <a:gd name="connsiteX3" fmla="*/ 2019037 w 3309897"/>
              <a:gd name="connsiteY3" fmla="*/ 0 h 923330"/>
              <a:gd name="connsiteX4" fmla="*/ 2614819 w 3309897"/>
              <a:gd name="connsiteY4" fmla="*/ 0 h 923330"/>
              <a:gd name="connsiteX5" fmla="*/ 3309897 w 3309897"/>
              <a:gd name="connsiteY5" fmla="*/ 0 h 923330"/>
              <a:gd name="connsiteX6" fmla="*/ 3309897 w 3309897"/>
              <a:gd name="connsiteY6" fmla="*/ 480132 h 923330"/>
              <a:gd name="connsiteX7" fmla="*/ 3309897 w 3309897"/>
              <a:gd name="connsiteY7" fmla="*/ 923330 h 923330"/>
              <a:gd name="connsiteX8" fmla="*/ 2681017 w 3309897"/>
              <a:gd name="connsiteY8" fmla="*/ 923330 h 923330"/>
              <a:gd name="connsiteX9" fmla="*/ 2052136 w 3309897"/>
              <a:gd name="connsiteY9" fmla="*/ 923330 h 923330"/>
              <a:gd name="connsiteX10" fmla="*/ 1456355 w 3309897"/>
              <a:gd name="connsiteY10" fmla="*/ 923330 h 923330"/>
              <a:gd name="connsiteX11" fmla="*/ 893672 w 3309897"/>
              <a:gd name="connsiteY11" fmla="*/ 923330 h 923330"/>
              <a:gd name="connsiteX12" fmla="*/ 0 w 3309897"/>
              <a:gd name="connsiteY12" fmla="*/ 923330 h 923330"/>
              <a:gd name="connsiteX13" fmla="*/ 0 w 3309897"/>
              <a:gd name="connsiteY13" fmla="*/ 480132 h 923330"/>
              <a:gd name="connsiteX14" fmla="*/ 0 w 3309897"/>
              <a:gd name="connsiteY14" fmla="*/ 0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09897" h="923330" extrusionOk="0">
                <a:moveTo>
                  <a:pt x="0" y="0"/>
                </a:moveTo>
                <a:cubicBezTo>
                  <a:pt x="335793" y="33439"/>
                  <a:pt x="463291" y="-7717"/>
                  <a:pt x="695078" y="0"/>
                </a:cubicBezTo>
                <a:cubicBezTo>
                  <a:pt x="926865" y="7717"/>
                  <a:pt x="1172187" y="-10642"/>
                  <a:pt x="1390157" y="0"/>
                </a:cubicBezTo>
                <a:cubicBezTo>
                  <a:pt x="1608127" y="10642"/>
                  <a:pt x="1827820" y="-17007"/>
                  <a:pt x="2019037" y="0"/>
                </a:cubicBezTo>
                <a:cubicBezTo>
                  <a:pt x="2210254" y="17007"/>
                  <a:pt x="2325845" y="-15914"/>
                  <a:pt x="2614819" y="0"/>
                </a:cubicBezTo>
                <a:cubicBezTo>
                  <a:pt x="2903793" y="15914"/>
                  <a:pt x="3015982" y="-32889"/>
                  <a:pt x="3309897" y="0"/>
                </a:cubicBezTo>
                <a:cubicBezTo>
                  <a:pt x="3296121" y="222902"/>
                  <a:pt x="3327253" y="256921"/>
                  <a:pt x="3309897" y="480132"/>
                </a:cubicBezTo>
                <a:cubicBezTo>
                  <a:pt x="3292541" y="703343"/>
                  <a:pt x="3292263" y="782087"/>
                  <a:pt x="3309897" y="923330"/>
                </a:cubicBezTo>
                <a:cubicBezTo>
                  <a:pt x="3124968" y="942345"/>
                  <a:pt x="2897504" y="903717"/>
                  <a:pt x="2681017" y="923330"/>
                </a:cubicBezTo>
                <a:cubicBezTo>
                  <a:pt x="2464530" y="942943"/>
                  <a:pt x="2263484" y="953331"/>
                  <a:pt x="2052136" y="923330"/>
                </a:cubicBezTo>
                <a:cubicBezTo>
                  <a:pt x="1840788" y="893329"/>
                  <a:pt x="1647593" y="901570"/>
                  <a:pt x="1456355" y="923330"/>
                </a:cubicBezTo>
                <a:cubicBezTo>
                  <a:pt x="1265117" y="945090"/>
                  <a:pt x="1093968" y="939849"/>
                  <a:pt x="893672" y="923330"/>
                </a:cubicBezTo>
                <a:cubicBezTo>
                  <a:pt x="693376" y="906811"/>
                  <a:pt x="202800" y="947003"/>
                  <a:pt x="0" y="923330"/>
                </a:cubicBezTo>
                <a:cubicBezTo>
                  <a:pt x="-8727" y="747536"/>
                  <a:pt x="-3775" y="668116"/>
                  <a:pt x="0" y="480132"/>
                </a:cubicBezTo>
                <a:cubicBezTo>
                  <a:pt x="3775" y="292148"/>
                  <a:pt x="-5585" y="227943"/>
                  <a:pt x="0" y="0"/>
                </a:cubicBezTo>
                <a:close/>
              </a:path>
            </a:pathLst>
          </a:custGeom>
          <a:noFill/>
          <a:ln w="28575">
            <a:solidFill>
              <a:schemeClr val="tx1"/>
            </a:solidFill>
            <a:extLst>
              <a:ext uri="{C807C97D-BFC1-408E-A445-0C87EB9F89A2}">
                <ask:lineSketchStyleProps xmlns:ask="http://schemas.microsoft.com/office/drawing/2018/sketchyshapes" sd="3365593021">
                  <a:prstGeom prst="rect">
                    <a:avLst/>
                  </a:prstGeom>
                  <ask:type>
                    <ask:lineSketchFreehand/>
                  </ask:type>
                </ask:lineSketchStyleProps>
              </a:ext>
            </a:extLst>
          </a:ln>
        </p:spPr>
        <p:txBody>
          <a:bodyPr wrap="square" rtlCol="0">
            <a:spAutoFit/>
          </a:bodyPr>
          <a:lstStyle/>
          <a:p>
            <a:pPr algn="ctr"/>
            <a:r>
              <a:rPr lang="en-US" sz="5400" b="1" dirty="0"/>
              <a:t>Results</a:t>
            </a:r>
          </a:p>
        </p:txBody>
      </p:sp>
      <p:sp>
        <p:nvSpPr>
          <p:cNvPr id="68" name="TextBox 67">
            <a:extLst>
              <a:ext uri="{FF2B5EF4-FFF2-40B4-BE49-F238E27FC236}">
                <a16:creationId xmlns:a16="http://schemas.microsoft.com/office/drawing/2014/main" id="{7C020847-A759-574B-9636-F2944BFAFE79}"/>
              </a:ext>
            </a:extLst>
          </p:cNvPr>
          <p:cNvSpPr txBox="1"/>
          <p:nvPr/>
        </p:nvSpPr>
        <p:spPr>
          <a:xfrm>
            <a:off x="16560417" y="36026461"/>
            <a:ext cx="11714132" cy="2862322"/>
          </a:xfrm>
          <a:prstGeom prst="rect">
            <a:avLst/>
          </a:prstGeom>
          <a:noFill/>
        </p:spPr>
        <p:txBody>
          <a:bodyPr wrap="square" rtlCol="0">
            <a:spAutoFit/>
          </a:bodyPr>
          <a:lstStyle/>
          <a:p>
            <a:r>
              <a:rPr lang="en-US" sz="3600" dirty="0"/>
              <a:t>From the 50 pictures we fed to the script 30 were processed, out of which 5 were cropped too eagerly. High failure rate and few false positives was our intent, as preserving the pictures is more important. The results could be improved by using CNN approach in future developments.</a:t>
            </a:r>
          </a:p>
        </p:txBody>
      </p:sp>
      <p:sp>
        <p:nvSpPr>
          <p:cNvPr id="70" name="TextBox 69">
            <a:extLst>
              <a:ext uri="{FF2B5EF4-FFF2-40B4-BE49-F238E27FC236}">
                <a16:creationId xmlns:a16="http://schemas.microsoft.com/office/drawing/2014/main" id="{105574F6-5314-E14E-9C9C-AF2D8CD460AC}"/>
              </a:ext>
            </a:extLst>
          </p:cNvPr>
          <p:cNvSpPr txBox="1"/>
          <p:nvPr/>
        </p:nvSpPr>
        <p:spPr>
          <a:xfrm>
            <a:off x="23035846" y="40094991"/>
            <a:ext cx="3108258" cy="2308324"/>
          </a:xfrm>
          <a:prstGeom prst="rect">
            <a:avLst/>
          </a:prstGeom>
          <a:noFill/>
        </p:spPr>
        <p:txBody>
          <a:bodyPr wrap="square" rtlCol="0">
            <a:spAutoFit/>
          </a:bodyPr>
          <a:lstStyle/>
          <a:p>
            <a:pPr algn="r"/>
            <a:r>
              <a:rPr lang="en-GB" sz="3600" dirty="0">
                <a:solidFill>
                  <a:schemeClr val="bg2">
                    <a:lumMod val="50000"/>
                  </a:schemeClr>
                </a:solidFill>
              </a:rPr>
              <a:t>Special thanks to </a:t>
            </a:r>
            <a:r>
              <a:rPr lang="en-GB" sz="3600" dirty="0" err="1">
                <a:solidFill>
                  <a:schemeClr val="bg2">
                    <a:lumMod val="50000"/>
                  </a:schemeClr>
                </a:solidFill>
              </a:rPr>
              <a:t>Ajapaik</a:t>
            </a:r>
            <a:r>
              <a:rPr lang="en-GB" sz="3600" dirty="0">
                <a:solidFill>
                  <a:schemeClr val="bg2">
                    <a:lumMod val="50000"/>
                  </a:schemeClr>
                </a:solidFill>
              </a:rPr>
              <a:t> and </a:t>
            </a:r>
            <a:r>
              <a:rPr lang="en-GB" sz="3600" dirty="0" err="1">
                <a:solidFill>
                  <a:schemeClr val="bg2">
                    <a:lumMod val="50000"/>
                  </a:schemeClr>
                </a:solidFill>
              </a:rPr>
              <a:t>Vahur</a:t>
            </a:r>
            <a:r>
              <a:rPr lang="en-GB" sz="3600" dirty="0">
                <a:solidFill>
                  <a:schemeClr val="bg2">
                    <a:lumMod val="50000"/>
                  </a:schemeClr>
                </a:solidFill>
              </a:rPr>
              <a:t> </a:t>
            </a:r>
            <a:r>
              <a:rPr lang="en-GB" sz="3600" dirty="0" err="1">
                <a:solidFill>
                  <a:schemeClr val="bg2">
                    <a:lumMod val="50000"/>
                  </a:schemeClr>
                </a:solidFill>
              </a:rPr>
              <a:t>Puik</a:t>
            </a:r>
            <a:r>
              <a:rPr lang="en-GB" sz="3600" dirty="0">
                <a:solidFill>
                  <a:schemeClr val="bg2">
                    <a:lumMod val="50000"/>
                  </a:schemeClr>
                </a:solidFill>
              </a:rPr>
              <a:t> for the idea!</a:t>
            </a:r>
          </a:p>
        </p:txBody>
      </p:sp>
    </p:spTree>
    <p:extLst>
      <p:ext uri="{BB962C8B-B14F-4D97-AF65-F5344CB8AC3E}">
        <p14:creationId xmlns:p14="http://schemas.microsoft.com/office/powerpoint/2010/main" val="263775419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546</TotalTime>
  <Words>420</Words>
  <Application>Microsoft Macintosh PowerPoint</Application>
  <PresentationFormat>Custom</PresentationFormat>
  <Paragraphs>29</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alvin meltsov</dc:creator>
  <cp:lastModifiedBy>alvin meltsov</cp:lastModifiedBy>
  <cp:revision>34</cp:revision>
  <dcterms:created xsi:type="dcterms:W3CDTF">2019-12-15T13:25:39Z</dcterms:created>
  <dcterms:modified xsi:type="dcterms:W3CDTF">2019-12-16T09:11:09Z</dcterms:modified>
</cp:coreProperties>
</file>

<file path=docProps/thumbnail.jpeg>
</file>